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22B_6C712D52.xml" ContentType="application/vnd.ms-powerpoint.comments+xml"/>
  <Override PartName="/ppt/comments/modernComment_24D_82C33959.xml" ContentType="application/vnd.ms-powerpoint.comments+xml"/>
  <Override PartName="/ppt/comments/modernComment_242_F04F2ABF.xml" ContentType="application/vnd.ms-powerpoint.comments+xml"/>
  <Override PartName="/ppt/comments/modernComment_263_A1F4EC59.xml" ContentType="application/vnd.ms-powerpoint.comments+xml"/>
  <Override PartName="/ppt/comments/modernComment_255_1E4333E9.xml" ContentType="application/vnd.ms-powerpoint.comments+xml"/>
  <Override PartName="/ppt/comments/modernComment_21C_1267959F.xml" ContentType="application/vnd.ms-powerpoint.comments+xml"/>
  <Override PartName="/ppt/comments/modernComment_3C5_F88EA998.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5" r:id="rId2"/>
  </p:sldMasterIdLst>
  <p:notesMasterIdLst>
    <p:notesMasterId r:id="rId79"/>
  </p:notesMasterIdLst>
  <p:handoutMasterIdLst>
    <p:handoutMasterId r:id="rId80"/>
  </p:handoutMasterIdLst>
  <p:sldIdLst>
    <p:sldId id="285" r:id="rId3"/>
    <p:sldId id="949" r:id="rId4"/>
    <p:sldId id="950" r:id="rId5"/>
    <p:sldId id="951" r:id="rId6"/>
    <p:sldId id="567" r:id="rId7"/>
    <p:sldId id="545" r:id="rId8"/>
    <p:sldId id="609" r:id="rId9"/>
    <p:sldId id="554" r:id="rId10"/>
    <p:sldId id="555" r:id="rId11"/>
    <p:sldId id="568" r:id="rId12"/>
    <p:sldId id="582" r:id="rId13"/>
    <p:sldId id="553" r:id="rId14"/>
    <p:sldId id="570" r:id="rId15"/>
    <p:sldId id="571" r:id="rId16"/>
    <p:sldId id="583" r:id="rId17"/>
    <p:sldId id="584" r:id="rId18"/>
    <p:sldId id="589" r:id="rId19"/>
    <p:sldId id="963" r:id="rId20"/>
    <p:sldId id="572" r:id="rId21"/>
    <p:sldId id="573" r:id="rId22"/>
    <p:sldId id="556" r:id="rId23"/>
    <p:sldId id="953" r:id="rId24"/>
    <p:sldId id="574" r:id="rId25"/>
    <p:sldId id="575" r:id="rId26"/>
    <p:sldId id="587" r:id="rId27"/>
    <p:sldId id="576" r:id="rId28"/>
    <p:sldId id="557" r:id="rId29"/>
    <p:sldId id="954" r:id="rId30"/>
    <p:sldId id="588" r:id="rId31"/>
    <p:sldId id="956" r:id="rId32"/>
    <p:sldId id="577" r:id="rId33"/>
    <p:sldId id="578" r:id="rId34"/>
    <p:sldId id="611" r:id="rId35"/>
    <p:sldId id="585" r:id="rId36"/>
    <p:sldId id="594" r:id="rId37"/>
    <p:sldId id="595" r:id="rId38"/>
    <p:sldId id="586" r:id="rId39"/>
    <p:sldId id="600" r:id="rId40"/>
    <p:sldId id="612" r:id="rId41"/>
    <p:sldId id="613" r:id="rId42"/>
    <p:sldId id="614" r:id="rId43"/>
    <p:sldId id="596" r:id="rId44"/>
    <p:sldId id="597" r:id="rId45"/>
    <p:sldId id="602" r:id="rId46"/>
    <p:sldId id="598" r:id="rId47"/>
    <p:sldId id="558" r:id="rId48"/>
    <p:sldId id="569" r:id="rId49"/>
    <p:sldId id="530" r:id="rId50"/>
    <p:sldId id="531" r:id="rId51"/>
    <p:sldId id="532" r:id="rId52"/>
    <p:sldId id="539" r:id="rId53"/>
    <p:sldId id="559" r:id="rId54"/>
    <p:sldId id="540" r:id="rId55"/>
    <p:sldId id="560" r:id="rId56"/>
    <p:sldId id="541" r:id="rId57"/>
    <p:sldId id="599" r:id="rId58"/>
    <p:sldId id="590" r:id="rId59"/>
    <p:sldId id="960" r:id="rId60"/>
    <p:sldId id="591" r:id="rId61"/>
    <p:sldId id="592" r:id="rId62"/>
    <p:sldId id="593" r:id="rId63"/>
    <p:sldId id="615" r:id="rId64"/>
    <p:sldId id="616" r:id="rId65"/>
    <p:sldId id="562" r:id="rId66"/>
    <p:sldId id="964" r:id="rId67"/>
    <p:sldId id="617" r:id="rId68"/>
    <p:sldId id="563" r:id="rId69"/>
    <p:sldId id="564" r:id="rId70"/>
    <p:sldId id="565" r:id="rId71"/>
    <p:sldId id="561" r:id="rId72"/>
    <p:sldId id="618" r:id="rId73"/>
    <p:sldId id="448" r:id="rId74"/>
    <p:sldId id="965" r:id="rId75"/>
    <p:sldId id="528" r:id="rId76"/>
    <p:sldId id="542" r:id="rId77"/>
    <p:sldId id="543" r:id="rId78"/>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869F02-E46B-1B2F-982A-6367FDF1313B}" name="gene durant" initials="gd" userId="c71f0b50f32fcf2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autoAdjust="0"/>
    <p:restoredTop sz="94629" autoAdjust="0"/>
  </p:normalViewPr>
  <p:slideViewPr>
    <p:cSldViewPr snapToObjects="1">
      <p:cViewPr varScale="1">
        <p:scale>
          <a:sx n="155" d="100"/>
          <a:sy n="155" d="100"/>
        </p:scale>
        <p:origin x="197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97" Type="http://schemas.microsoft.com/office/2018/10/relationships/authors" Targe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s>
</file>

<file path=ppt/comments/modernComment_21C_1267959F.xml><?xml version="1.0" encoding="utf-8"?>
<p188:cmLst xmlns:a="http://schemas.openxmlformats.org/drawingml/2006/main" xmlns:r="http://schemas.openxmlformats.org/officeDocument/2006/relationships" xmlns:p188="http://schemas.microsoft.com/office/powerpoint/2018/8/main">
  <p188:cm id="{08F3A458-13A0-4BAD-91F2-9718668E1082}" authorId="{CF869F02-E46B-1B2F-982A-6367FDF1313B}" created="2023-01-15T13:54:26.289">
    <ac:txMkLst xmlns:ac="http://schemas.microsoft.com/office/drawing/2013/main/command">
      <pc:docMk xmlns:pc="http://schemas.microsoft.com/office/powerpoint/2013/main/command"/>
      <pc:sldMk xmlns:pc="http://schemas.microsoft.com/office/powerpoint/2013/main/command" cId="308778399" sldId="540"/>
      <ac:spMk id="3" creationId="{00000000-0000-0000-0000-000000000000}"/>
      <ac:txMk cp="1501" len="2">
        <ac:context len="1810" hash="2438025111"/>
      </ac:txMk>
    </ac:txMkLst>
    <p188:pos x="6252845" y="3226276"/>
    <p188:txBody>
      <a:bodyPr/>
      <a:lstStyle/>
      <a:p>
        <a:r>
          <a:rPr lang="fr-BE"/>
          <a:t>Normal un point d'interrogation sur la ligne crawn down? C'est une question?</a:t>
        </a:r>
      </a:p>
    </p188:txBody>
  </p188:cm>
</p188:cmLst>
</file>

<file path=ppt/comments/modernComment_22B_6C712D52.xml><?xml version="1.0" encoding="utf-8"?>
<p188:cmLst xmlns:a="http://schemas.openxmlformats.org/drawingml/2006/main" xmlns:r="http://schemas.openxmlformats.org/officeDocument/2006/relationships" xmlns:p188="http://schemas.microsoft.com/office/powerpoint/2018/8/main">
  <p188:cm id="{A47B5716-94AD-4F2A-8495-B8BE7D080676}" authorId="{CF869F02-E46B-1B2F-982A-6367FDF1313B}" created="2023-01-15T10:40:38.128">
    <ac:deMkLst xmlns:ac="http://schemas.microsoft.com/office/drawing/2013/main/command">
      <pc:docMk xmlns:pc="http://schemas.microsoft.com/office/powerpoint/2013/main/command"/>
      <pc:sldMk xmlns:pc="http://schemas.microsoft.com/office/powerpoint/2013/main/command" cId="1819356498" sldId="555"/>
      <ac:spMk id="3" creationId="{00000000-0000-0000-0000-000000000000}"/>
    </ac:deMkLst>
    <p188:txBody>
      <a:bodyPr/>
      <a:lstStyle/>
      <a:p>
        <a:r>
          <a:rPr lang="fr-BE"/>
          <a:t>5ème carré TOUSA: des actions, auquel elle ajoute; pourquoi elle? C'est le juge???</a:t>
        </a:r>
      </a:p>
    </p188:txBody>
  </p188:cm>
  <p188:cm id="{82370BF9-176D-4CE2-AAFB-3C36341E961D}" authorId="{CF869F02-E46B-1B2F-982A-6367FDF1313B}" created="2023-01-15T10:42:21.097">
    <ac:txMkLst xmlns:ac="http://schemas.microsoft.com/office/drawing/2013/main/command">
      <pc:docMk xmlns:pc="http://schemas.microsoft.com/office/powerpoint/2013/main/command"/>
      <pc:sldMk xmlns:pc="http://schemas.microsoft.com/office/powerpoint/2013/main/command" cId="1819356498" sldId="555"/>
      <ac:spMk id="3" creationId="{00000000-0000-0000-0000-000000000000}"/>
      <ac:txMk cp="1123" len="187">
        <ac:context len="2232" hash="2442091024"/>
      </ac:txMk>
    </ac:txMkLst>
    <p188:pos x="7814902" y="3024728"/>
    <p188:txBody>
      <a:bodyPr/>
      <a:lstStyle/>
      <a:p>
        <a:r>
          <a:rPr lang="fr-BE"/>
          <a:t>Même remarque pavé 7 chemtura corp. Pourquoi elle???</a:t>
        </a:r>
      </a:p>
    </p188:txBody>
  </p188:cm>
</p188:cmLst>
</file>

<file path=ppt/comments/modernComment_242_F04F2ABF.xml><?xml version="1.0" encoding="utf-8"?>
<p188:cmLst xmlns:a="http://schemas.openxmlformats.org/drawingml/2006/main" xmlns:r="http://schemas.openxmlformats.org/officeDocument/2006/relationships" xmlns:p188="http://schemas.microsoft.com/office/powerpoint/2018/8/main">
  <p188:cm id="{28CFA8CD-2443-4FAA-AE54-6683330A603C}" authorId="{CF869F02-E46B-1B2F-982A-6367FDF1313B}" created="2023-01-15T11:21:55.715">
    <ac:txMkLst xmlns:ac="http://schemas.microsoft.com/office/drawing/2013/main/command">
      <pc:docMk xmlns:pc="http://schemas.microsoft.com/office/powerpoint/2013/main/command"/>
      <pc:sldMk xmlns:pc="http://schemas.microsoft.com/office/powerpoint/2013/main/command" cId="4031720127" sldId="578"/>
      <ac:spMk id="3" creationId="{00000000-0000-0000-0000-000000000000}"/>
      <ac:txMk cp="177" len="16">
        <ac:context len="3475" hash="3427677142"/>
      </ac:txMk>
    </ac:txMkLst>
    <p188:pos x="4548970" y="356584"/>
    <p188:txBody>
      <a:bodyPr/>
      <a:lstStyle/>
      <a:p>
        <a:r>
          <a:rPr lang="fr-BE"/>
          <a:t>Parfois appelée...quoi? </a:t>
        </a:r>
      </a:p>
    </p188:txBody>
  </p188:cm>
  <p188:cm id="{C65426E2-CC9F-406E-9D54-67CC68B09D7C}" authorId="{CF869F02-E46B-1B2F-982A-6367FDF1313B}" created="2023-01-15T11:24:01.798">
    <ac:txMkLst xmlns:ac="http://schemas.microsoft.com/office/drawing/2013/main/command">
      <pc:docMk xmlns:pc="http://schemas.microsoft.com/office/powerpoint/2013/main/command"/>
      <pc:sldMk xmlns:pc="http://schemas.microsoft.com/office/powerpoint/2013/main/command" cId="4031720127" sldId="578"/>
      <ac:spMk id="3" creationId="{00000000-0000-0000-0000-000000000000}"/>
      <ac:txMk cp="1270" len="25">
        <ac:context len="3475" hash="3427677142"/>
      </ac:txMk>
    </ac:txMkLst>
    <p188:pos x="6161362" y="2029936"/>
    <p188:txBody>
      <a:bodyPr/>
      <a:lstStyle/>
      <a:p>
        <a:r>
          <a:rPr lang="fr-BE"/>
          <a:t>Des difficultés à savoir...quoi?</a:t>
        </a:r>
      </a:p>
    </p188:txBody>
  </p188:cm>
</p188:cmLst>
</file>

<file path=ppt/comments/modernComment_24D_82C33959.xml><?xml version="1.0" encoding="utf-8"?>
<p188:cmLst xmlns:a="http://schemas.openxmlformats.org/drawingml/2006/main" xmlns:r="http://schemas.openxmlformats.org/officeDocument/2006/relationships" xmlns:p188="http://schemas.microsoft.com/office/powerpoint/2018/8/main">
  <p188:cm id="{A6047E16-1583-4966-80EB-8257FB9C7C81}" authorId="{CF869F02-E46B-1B2F-982A-6367FDF1313B}" created="2023-01-15T11:11:00.506">
    <ac:deMkLst xmlns:ac="http://schemas.microsoft.com/office/drawing/2013/main/command">
      <pc:docMk xmlns:pc="http://schemas.microsoft.com/office/powerpoint/2013/main/command"/>
      <pc:sldMk xmlns:pc="http://schemas.microsoft.com/office/powerpoint/2013/main/command" cId="2193832281" sldId="589"/>
      <ac:picMk id="6" creationId="{00000000-0000-0000-0000-000000000000}"/>
    </ac:deMkLst>
    <p188:txBody>
      <a:bodyPr/>
      <a:lstStyle/>
      <a:p>
        <a:r>
          <a:rPr lang="fr-BE"/>
          <a:t>Problème de présentation du tableau; il manque des morceaux</a:t>
        </a:r>
      </a:p>
    </p188:txBody>
  </p188:cm>
</p188:cmLst>
</file>

<file path=ppt/comments/modernComment_255_1E4333E9.xml><?xml version="1.0" encoding="utf-8"?>
<p188:cmLst xmlns:a="http://schemas.openxmlformats.org/drawingml/2006/main" xmlns:r="http://schemas.openxmlformats.org/officeDocument/2006/relationships" xmlns:p188="http://schemas.microsoft.com/office/powerpoint/2018/8/main">
  <p188:cm id="{7DEFE3BC-1885-4DB2-A2BF-4710C68697BC}" authorId="{CF869F02-E46B-1B2F-982A-6367FDF1313B}" created="2023-01-15T11:49:53.959">
    <ac:txMkLst xmlns:ac="http://schemas.microsoft.com/office/drawing/2013/main/command">
      <pc:docMk xmlns:pc="http://schemas.microsoft.com/office/powerpoint/2013/main/command"/>
      <pc:sldMk xmlns:pc="http://schemas.microsoft.com/office/powerpoint/2013/main/command" cId="507720681" sldId="597"/>
      <ac:spMk id="3" creationId="{00000000-0000-0000-0000-000000000000}"/>
      <ac:txMk cp="232" len="9">
        <ac:context len="747" hash="2495192134"/>
      </ac:txMk>
    </ac:txMkLst>
    <p188:pos x="3235282" y="1023937"/>
    <p188:txBody>
      <a:bodyPr/>
      <a:lstStyle/>
      <a:p>
        <a:r>
          <a:rPr lang="fr-BE"/>
          <a:t>À soit?</a:t>
        </a:r>
      </a:p>
    </p188:txBody>
  </p188:cm>
</p188:cmLst>
</file>

<file path=ppt/comments/modernComment_263_A1F4EC59.xml><?xml version="1.0" encoding="utf-8"?>
<p188:cmLst xmlns:a="http://schemas.openxmlformats.org/drawingml/2006/main" xmlns:r="http://schemas.openxmlformats.org/officeDocument/2006/relationships" xmlns:p188="http://schemas.microsoft.com/office/powerpoint/2018/8/main">
  <p188:cm id="{CF367507-1CEC-44AC-ACEC-9725242582AD}" authorId="{CF869F02-E46B-1B2F-982A-6367FDF1313B}" created="2023-01-15T11:32:57.315">
    <ac:txMkLst xmlns:ac="http://schemas.microsoft.com/office/drawing/2013/main/command">
      <pc:docMk xmlns:pc="http://schemas.microsoft.com/office/powerpoint/2013/main/command"/>
      <pc:sldMk xmlns:pc="http://schemas.microsoft.com/office/powerpoint/2013/main/command" cId="2717183065" sldId="611"/>
      <ac:spMk id="3" creationId="{00000000-0000-0000-0000-000000000000}"/>
      <ac:txMk cp="177" len="16">
        <ac:context len="1024" hash="2704655419"/>
      </ac:txMk>
    </ac:txMkLst>
    <p188:pos x="4545922" y="391636"/>
    <p188:txBody>
      <a:bodyPr/>
      <a:lstStyle/>
      <a:p>
        <a:r>
          <a:rPr lang="fr-BE"/>
          <a:t>Parfois appelée..quoi?</a:t>
        </a:r>
      </a:p>
    </p188:txBody>
  </p188:cm>
</p188:cmLst>
</file>

<file path=ppt/comments/modernComment_3C5_F88EA998.xml><?xml version="1.0" encoding="utf-8"?>
<p188:cmLst xmlns:a="http://schemas.openxmlformats.org/drawingml/2006/main" xmlns:r="http://schemas.openxmlformats.org/officeDocument/2006/relationships" xmlns:p188="http://schemas.microsoft.com/office/powerpoint/2018/8/main">
  <p188:cm id="{FF20857C-BD9F-4E32-9C0E-AB331B2B0D46}" authorId="{CF869F02-E46B-1B2F-982A-6367FDF1313B}" created="2023-01-15T14:06:09.368">
    <ac:txMkLst xmlns:ac="http://schemas.microsoft.com/office/drawing/2013/main/command">
      <pc:docMk xmlns:pc="http://schemas.microsoft.com/office/powerpoint/2013/main/command"/>
      <pc:sldMk xmlns:pc="http://schemas.microsoft.com/office/powerpoint/2013/main/command" cId="4170099096" sldId="965"/>
      <ac:spMk id="3" creationId="{00000000-0000-0000-0000-000000000000}"/>
      <ac:txMk cp="282" len="6">
        <ac:context len="341" hash="1811572133"/>
      </ac:txMk>
    </ac:txMkLst>
    <p188:pos x="1513162" y="3706177"/>
    <p188:txBody>
      <a:bodyPr/>
      <a:lstStyle/>
      <a:p>
        <a:r>
          <a:rPr lang="fr-BE"/>
          <a:t>Bsolue??????</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7.svg"/><Relationship Id="rId1" Type="http://schemas.openxmlformats.org/officeDocument/2006/relationships/image" Target="../media/image3.png"/><Relationship Id="rId6" Type="http://schemas.openxmlformats.org/officeDocument/2006/relationships/image" Target="../media/image21.svg"/><Relationship Id="rId5" Type="http://schemas.openxmlformats.org/officeDocument/2006/relationships/image" Target="../media/image5.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7.svg"/><Relationship Id="rId1" Type="http://schemas.openxmlformats.org/officeDocument/2006/relationships/image" Target="../media/image3.png"/><Relationship Id="rId6" Type="http://schemas.openxmlformats.org/officeDocument/2006/relationships/image" Target="../media/image21.svg"/><Relationship Id="rId5" Type="http://schemas.openxmlformats.org/officeDocument/2006/relationships/image" Target="../media/image5.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A285FC-0460-4668-9826-4167CFA263C5}" type="doc">
      <dgm:prSet loTypeId="urn:microsoft.com/office/officeart/2018/2/layout/IconLabelDescriptionList" loCatId="icon" qsTypeId="urn:microsoft.com/office/officeart/2005/8/quickstyle/simple1" qsCatId="simple" csTypeId="urn:microsoft.com/office/officeart/2018/5/colors/Iconchunking_neutralbg_accent2_2" csCatId="accent2" phldr="1"/>
      <dgm:spPr/>
      <dgm:t>
        <a:bodyPr/>
        <a:lstStyle/>
        <a:p>
          <a:endParaRPr lang="fr-BE"/>
        </a:p>
      </dgm:t>
    </dgm:pt>
    <dgm:pt modelId="{624A4A47-2478-4937-B431-8396DFD46C3F}">
      <dgm:prSet phldrT="[Texte]"/>
      <dgm:spPr/>
      <dgm:t>
        <a:bodyPr/>
        <a:lstStyle/>
        <a:p>
          <a:pPr>
            <a:lnSpc>
              <a:spcPct val="100000"/>
            </a:lnSpc>
            <a:defRPr b="1"/>
          </a:pPr>
          <a:r>
            <a:rPr lang="fr-FR"/>
            <a:t>Etats Financiers</a:t>
          </a:r>
          <a:endParaRPr lang="fr-BE"/>
        </a:p>
      </dgm:t>
    </dgm:pt>
    <dgm:pt modelId="{2560ADE9-D283-413E-934B-F893F1184FAC}" type="parTrans" cxnId="{40455255-96FB-47B0-8085-F2E78845F51E}">
      <dgm:prSet/>
      <dgm:spPr/>
      <dgm:t>
        <a:bodyPr/>
        <a:lstStyle/>
        <a:p>
          <a:endParaRPr lang="fr-BE"/>
        </a:p>
      </dgm:t>
    </dgm:pt>
    <dgm:pt modelId="{4422A08D-A4B1-4681-B374-4EB637B6BB1A}" type="sibTrans" cxnId="{40455255-96FB-47B0-8085-F2E78845F51E}">
      <dgm:prSet/>
      <dgm:spPr/>
      <dgm:t>
        <a:bodyPr/>
        <a:lstStyle/>
        <a:p>
          <a:endParaRPr lang="fr-BE"/>
        </a:p>
      </dgm:t>
    </dgm:pt>
    <dgm:pt modelId="{58ED3AAB-385C-4210-BA0C-2E46A53EA0FE}">
      <dgm:prSet phldrT="[Texte]"/>
      <dgm:spPr/>
      <dgm:t>
        <a:bodyPr/>
        <a:lstStyle/>
        <a:p>
          <a:pPr>
            <a:lnSpc>
              <a:spcPct val="100000"/>
            </a:lnSpc>
          </a:pPr>
          <a:r>
            <a:rPr lang="fr-FR" dirty="0"/>
            <a:t>Analyse et compréhension des états financiers historiques et prévisionnels</a:t>
          </a:r>
          <a:endParaRPr lang="fr-BE" dirty="0"/>
        </a:p>
      </dgm:t>
    </dgm:pt>
    <dgm:pt modelId="{B5442FAC-064A-42C8-B94A-AFC1F9DFF8ED}" type="parTrans" cxnId="{347EF2E4-C57C-41C3-9099-F8389709DE48}">
      <dgm:prSet/>
      <dgm:spPr/>
      <dgm:t>
        <a:bodyPr/>
        <a:lstStyle/>
        <a:p>
          <a:endParaRPr lang="fr-BE"/>
        </a:p>
      </dgm:t>
    </dgm:pt>
    <dgm:pt modelId="{5EA0A0D9-A92B-479C-8E22-1731DB1251DA}" type="sibTrans" cxnId="{347EF2E4-C57C-41C3-9099-F8389709DE48}">
      <dgm:prSet/>
      <dgm:spPr/>
      <dgm:t>
        <a:bodyPr/>
        <a:lstStyle/>
        <a:p>
          <a:endParaRPr lang="fr-BE"/>
        </a:p>
      </dgm:t>
    </dgm:pt>
    <dgm:pt modelId="{9E617E66-66BA-495A-BF4A-7E1A50BEE343}">
      <dgm:prSet phldrT="[Texte]"/>
      <dgm:spPr/>
      <dgm:t>
        <a:bodyPr/>
        <a:lstStyle/>
        <a:p>
          <a:pPr>
            <a:lnSpc>
              <a:spcPct val="100000"/>
            </a:lnSpc>
            <a:defRPr b="1"/>
          </a:pPr>
          <a:r>
            <a:rPr lang="fr-FR" dirty="0"/>
            <a:t>Normalisation des performances</a:t>
          </a:r>
          <a:endParaRPr lang="fr-BE" dirty="0"/>
        </a:p>
      </dgm:t>
    </dgm:pt>
    <dgm:pt modelId="{054861A5-3EEC-4690-BA6B-2601F424A187}" type="parTrans" cxnId="{DE1D3E45-7C1C-4D9A-8F94-D865DC8682FB}">
      <dgm:prSet/>
      <dgm:spPr/>
      <dgm:t>
        <a:bodyPr/>
        <a:lstStyle/>
        <a:p>
          <a:endParaRPr lang="fr-BE"/>
        </a:p>
      </dgm:t>
    </dgm:pt>
    <dgm:pt modelId="{753F50E1-7466-4F45-86D6-481E8C16C046}" type="sibTrans" cxnId="{DE1D3E45-7C1C-4D9A-8F94-D865DC8682FB}">
      <dgm:prSet/>
      <dgm:spPr/>
      <dgm:t>
        <a:bodyPr/>
        <a:lstStyle/>
        <a:p>
          <a:endParaRPr lang="fr-BE"/>
        </a:p>
      </dgm:t>
    </dgm:pt>
    <dgm:pt modelId="{909CA5DC-6C22-4C22-93D6-51E23549D90B}">
      <dgm:prSet phldrT="[Texte]"/>
      <dgm:spPr/>
      <dgm:t>
        <a:bodyPr/>
        <a:lstStyle/>
        <a:p>
          <a:pPr>
            <a:lnSpc>
              <a:spcPct val="100000"/>
            </a:lnSpc>
            <a:defRPr b="1"/>
          </a:pPr>
          <a:r>
            <a:rPr lang="fr-FR"/>
            <a:t>Fourchette de valorisation</a:t>
          </a:r>
          <a:endParaRPr lang="fr-BE"/>
        </a:p>
      </dgm:t>
    </dgm:pt>
    <dgm:pt modelId="{4B28A08D-9ACF-4A63-B240-38C4684358F1}" type="parTrans" cxnId="{30632AAB-5DB0-483C-BF1F-F23F1C6A0EB7}">
      <dgm:prSet/>
      <dgm:spPr/>
      <dgm:t>
        <a:bodyPr/>
        <a:lstStyle/>
        <a:p>
          <a:endParaRPr lang="fr-BE"/>
        </a:p>
      </dgm:t>
    </dgm:pt>
    <dgm:pt modelId="{791B3D9B-5746-4960-A19A-838975382D53}" type="sibTrans" cxnId="{30632AAB-5DB0-483C-BF1F-F23F1C6A0EB7}">
      <dgm:prSet/>
      <dgm:spPr/>
      <dgm:t>
        <a:bodyPr/>
        <a:lstStyle/>
        <a:p>
          <a:endParaRPr lang="fr-BE"/>
        </a:p>
      </dgm:t>
    </dgm:pt>
    <dgm:pt modelId="{3C3C2E02-241B-4466-B912-F44C4AC4A2C0}">
      <dgm:prSet phldrT="[Texte]"/>
      <dgm:spPr/>
      <dgm:t>
        <a:bodyPr/>
        <a:lstStyle/>
        <a:p>
          <a:pPr>
            <a:lnSpc>
              <a:spcPct val="100000"/>
            </a:lnSpc>
          </a:pPr>
          <a:r>
            <a:rPr lang="fr-FR"/>
            <a:t>Valorisation sur base des méthodes pertinentes retenues </a:t>
          </a:r>
          <a:endParaRPr lang="fr-BE"/>
        </a:p>
      </dgm:t>
    </dgm:pt>
    <dgm:pt modelId="{A2E79B3E-B0E3-48C3-8A1C-868AA610D0F8}" type="parTrans" cxnId="{5A80A2D0-B7A0-461C-BA40-8912C3F5BFEA}">
      <dgm:prSet/>
      <dgm:spPr/>
      <dgm:t>
        <a:bodyPr/>
        <a:lstStyle/>
        <a:p>
          <a:endParaRPr lang="fr-BE"/>
        </a:p>
      </dgm:t>
    </dgm:pt>
    <dgm:pt modelId="{B5CBDEDD-4111-4300-974D-4B0DBC6EC710}" type="sibTrans" cxnId="{5A80A2D0-B7A0-461C-BA40-8912C3F5BFEA}">
      <dgm:prSet/>
      <dgm:spPr/>
      <dgm:t>
        <a:bodyPr/>
        <a:lstStyle/>
        <a:p>
          <a:endParaRPr lang="fr-BE"/>
        </a:p>
      </dgm:t>
    </dgm:pt>
    <dgm:pt modelId="{ED6C4695-5DC4-4291-9782-2DB9F8508742}">
      <dgm:prSet phldrT="[Texte]"/>
      <dgm:spPr/>
      <dgm:t>
        <a:bodyPr/>
        <a:lstStyle/>
        <a:p>
          <a:pPr>
            <a:lnSpc>
              <a:spcPct val="100000"/>
            </a:lnSpc>
            <a:defRPr b="1"/>
          </a:pPr>
          <a:r>
            <a:rPr lang="fr-FR"/>
            <a:t>Identification des points d’attention</a:t>
          </a:r>
          <a:endParaRPr lang="fr-BE"/>
        </a:p>
      </dgm:t>
    </dgm:pt>
    <dgm:pt modelId="{063040F5-DE55-43D8-894E-3A10FEE62DE9}" type="parTrans" cxnId="{78D78B6B-E900-442C-967A-09B6E428B98A}">
      <dgm:prSet/>
      <dgm:spPr/>
      <dgm:t>
        <a:bodyPr/>
        <a:lstStyle/>
        <a:p>
          <a:endParaRPr lang="fr-BE"/>
        </a:p>
      </dgm:t>
    </dgm:pt>
    <dgm:pt modelId="{36B5EAED-33E5-4FE5-BC54-93B928F9CDD3}" type="sibTrans" cxnId="{78D78B6B-E900-442C-967A-09B6E428B98A}">
      <dgm:prSet/>
      <dgm:spPr/>
      <dgm:t>
        <a:bodyPr/>
        <a:lstStyle/>
        <a:p>
          <a:endParaRPr lang="fr-BE"/>
        </a:p>
      </dgm:t>
    </dgm:pt>
    <dgm:pt modelId="{87289CBA-99D4-4870-9332-D2861690B6D5}">
      <dgm:prSet phldrT="[Texte]"/>
      <dgm:spPr/>
      <dgm:t>
        <a:bodyPr/>
        <a:lstStyle/>
        <a:p>
          <a:pPr>
            <a:lnSpc>
              <a:spcPct val="100000"/>
            </a:lnSpc>
            <a:defRPr b="1"/>
          </a:pPr>
          <a:r>
            <a:rPr lang="fr-FR"/>
            <a:t>Conclusions</a:t>
          </a:r>
          <a:endParaRPr lang="fr-BE"/>
        </a:p>
      </dgm:t>
    </dgm:pt>
    <dgm:pt modelId="{639EAA07-5C19-4C3C-98FD-0DF6A95A6CA5}" type="parTrans" cxnId="{BBFB4CE0-D855-48B6-A673-056D57F15952}">
      <dgm:prSet/>
      <dgm:spPr/>
      <dgm:t>
        <a:bodyPr/>
        <a:lstStyle/>
        <a:p>
          <a:endParaRPr lang="fr-BE"/>
        </a:p>
      </dgm:t>
    </dgm:pt>
    <dgm:pt modelId="{6DBCE9D5-A026-4CDA-B6D2-F470BB0B2329}" type="sibTrans" cxnId="{BBFB4CE0-D855-48B6-A673-056D57F15952}">
      <dgm:prSet/>
      <dgm:spPr/>
      <dgm:t>
        <a:bodyPr/>
        <a:lstStyle/>
        <a:p>
          <a:endParaRPr lang="fr-BE"/>
        </a:p>
      </dgm:t>
    </dgm:pt>
    <dgm:pt modelId="{BC65668E-70B7-4EDA-B37D-5936C8130F1C}">
      <dgm:prSet phldrT="[Texte]"/>
      <dgm:spPr/>
      <dgm:t>
        <a:bodyPr/>
        <a:lstStyle/>
        <a:p>
          <a:pPr>
            <a:lnSpc>
              <a:spcPct val="100000"/>
            </a:lnSpc>
          </a:pPr>
          <a:r>
            <a:rPr lang="fr-FR"/>
            <a:t>Rapport</a:t>
          </a:r>
          <a:endParaRPr lang="fr-BE"/>
        </a:p>
      </dgm:t>
    </dgm:pt>
    <dgm:pt modelId="{7B79CBD5-2BFE-4453-B1F1-110B68D871E0}" type="parTrans" cxnId="{628D3101-43A9-415D-A84A-7950A85AB71D}">
      <dgm:prSet/>
      <dgm:spPr/>
      <dgm:t>
        <a:bodyPr/>
        <a:lstStyle/>
        <a:p>
          <a:endParaRPr lang="fr-BE"/>
        </a:p>
      </dgm:t>
    </dgm:pt>
    <dgm:pt modelId="{30E79C6E-996A-4AFE-B34E-5819F1A855DE}" type="sibTrans" cxnId="{628D3101-43A9-415D-A84A-7950A85AB71D}">
      <dgm:prSet/>
      <dgm:spPr/>
      <dgm:t>
        <a:bodyPr/>
        <a:lstStyle/>
        <a:p>
          <a:endParaRPr lang="fr-BE"/>
        </a:p>
      </dgm:t>
    </dgm:pt>
    <dgm:pt modelId="{55E8354C-D9E5-4A42-A4A4-4C0083D26986}">
      <dgm:prSet phldrT="[Texte]"/>
      <dgm:spPr/>
      <dgm:t>
        <a:bodyPr/>
        <a:lstStyle/>
        <a:p>
          <a:pPr>
            <a:lnSpc>
              <a:spcPct val="100000"/>
            </a:lnSpc>
          </a:pPr>
          <a:r>
            <a:rPr lang="fr-FR" dirty="0"/>
            <a:t>Validation de l’horizon d’évaluation</a:t>
          </a:r>
          <a:endParaRPr lang="fr-BE" dirty="0"/>
        </a:p>
      </dgm:t>
    </dgm:pt>
    <dgm:pt modelId="{376F2B52-05CA-4AE0-B8AF-1C2A9A37E419}" type="parTrans" cxnId="{CD9376AD-31DC-46A5-B7DA-D70D4DE74ADC}">
      <dgm:prSet/>
      <dgm:spPr/>
      <dgm:t>
        <a:bodyPr/>
        <a:lstStyle/>
        <a:p>
          <a:endParaRPr lang="fr-BE"/>
        </a:p>
      </dgm:t>
    </dgm:pt>
    <dgm:pt modelId="{2DACDADB-9A6C-47B9-BFCB-2EA5D45452BE}" type="sibTrans" cxnId="{CD9376AD-31DC-46A5-B7DA-D70D4DE74ADC}">
      <dgm:prSet/>
      <dgm:spPr/>
      <dgm:t>
        <a:bodyPr/>
        <a:lstStyle/>
        <a:p>
          <a:endParaRPr lang="fr-BE"/>
        </a:p>
      </dgm:t>
    </dgm:pt>
    <dgm:pt modelId="{11B149FB-485A-423D-B4B7-487C634DCA2A}">
      <dgm:prSet phldrT="[Texte]"/>
      <dgm:spPr/>
      <dgm:t>
        <a:bodyPr/>
        <a:lstStyle/>
        <a:p>
          <a:pPr>
            <a:lnSpc>
              <a:spcPct val="100000"/>
            </a:lnSpc>
          </a:pPr>
          <a:r>
            <a:rPr lang="fr-FR" dirty="0"/>
            <a:t>Normalisation des performances et des plus-values</a:t>
          </a:r>
          <a:endParaRPr lang="fr-BE" dirty="0"/>
        </a:p>
      </dgm:t>
    </dgm:pt>
    <dgm:pt modelId="{B2A2F74E-ACE6-489F-A7F4-8DFB84BBAFF3}" type="parTrans" cxnId="{2E80207D-F656-477C-8E8D-493B40F17837}">
      <dgm:prSet/>
      <dgm:spPr/>
      <dgm:t>
        <a:bodyPr/>
        <a:lstStyle/>
        <a:p>
          <a:endParaRPr lang="fr-BE"/>
        </a:p>
      </dgm:t>
    </dgm:pt>
    <dgm:pt modelId="{23A55D34-3BA5-4B74-BB28-4F9A13761D08}" type="sibTrans" cxnId="{2E80207D-F656-477C-8E8D-493B40F17837}">
      <dgm:prSet/>
      <dgm:spPr/>
      <dgm:t>
        <a:bodyPr/>
        <a:lstStyle/>
        <a:p>
          <a:endParaRPr lang="fr-BE"/>
        </a:p>
      </dgm:t>
    </dgm:pt>
    <dgm:pt modelId="{585461AC-0536-4C45-947D-89DE5C26E038}">
      <dgm:prSet phldrT="[Texte]"/>
      <dgm:spPr/>
      <dgm:t>
        <a:bodyPr/>
        <a:lstStyle/>
        <a:p>
          <a:pPr>
            <a:lnSpc>
              <a:spcPct val="100000"/>
            </a:lnSpc>
          </a:pPr>
          <a:r>
            <a:rPr lang="fr-FR"/>
            <a:t>Conversion des résultats en cash flows</a:t>
          </a:r>
          <a:endParaRPr lang="fr-BE"/>
        </a:p>
      </dgm:t>
    </dgm:pt>
    <dgm:pt modelId="{24861146-AD65-422A-A9C0-95435113131B}" type="parTrans" cxnId="{7D62836A-E6EA-4459-8FE2-67510B93F59A}">
      <dgm:prSet/>
      <dgm:spPr/>
      <dgm:t>
        <a:bodyPr/>
        <a:lstStyle/>
        <a:p>
          <a:endParaRPr lang="fr-BE"/>
        </a:p>
      </dgm:t>
    </dgm:pt>
    <dgm:pt modelId="{BFF5372E-CDF4-466D-A25B-AE51506DB064}" type="sibTrans" cxnId="{7D62836A-E6EA-4459-8FE2-67510B93F59A}">
      <dgm:prSet/>
      <dgm:spPr/>
      <dgm:t>
        <a:bodyPr/>
        <a:lstStyle/>
        <a:p>
          <a:endParaRPr lang="fr-BE"/>
        </a:p>
      </dgm:t>
    </dgm:pt>
    <dgm:pt modelId="{19B61842-8851-4DAD-9121-1E966C5FA6F2}">
      <dgm:prSet phldrT="[Texte]"/>
      <dgm:spPr/>
      <dgm:t>
        <a:bodyPr/>
        <a:lstStyle/>
        <a:p>
          <a:pPr>
            <a:lnSpc>
              <a:spcPct val="100000"/>
            </a:lnSpc>
          </a:pPr>
          <a:r>
            <a:rPr lang="fr-FR"/>
            <a:t>Identification SWOT</a:t>
          </a:r>
          <a:endParaRPr lang="fr-BE"/>
        </a:p>
      </dgm:t>
    </dgm:pt>
    <dgm:pt modelId="{710391F9-8076-43A5-804B-6700D47F1396}" type="parTrans" cxnId="{EE8F4247-BE3F-45C7-8E3C-012AECDEB4EE}">
      <dgm:prSet/>
      <dgm:spPr/>
      <dgm:t>
        <a:bodyPr/>
        <a:lstStyle/>
        <a:p>
          <a:endParaRPr lang="fr-BE"/>
        </a:p>
      </dgm:t>
    </dgm:pt>
    <dgm:pt modelId="{B258D8C2-4FD0-4E49-80EB-3E4017F3E7EC}" type="sibTrans" cxnId="{EE8F4247-BE3F-45C7-8E3C-012AECDEB4EE}">
      <dgm:prSet/>
      <dgm:spPr/>
      <dgm:t>
        <a:bodyPr/>
        <a:lstStyle/>
        <a:p>
          <a:endParaRPr lang="fr-BE"/>
        </a:p>
      </dgm:t>
    </dgm:pt>
    <dgm:pt modelId="{55CF3102-58FD-4A94-A20C-AF45522E2CF5}">
      <dgm:prSet phldrT="[Texte]"/>
      <dgm:spPr/>
      <dgm:t>
        <a:bodyPr/>
        <a:lstStyle/>
        <a:p>
          <a:pPr>
            <a:lnSpc>
              <a:spcPct val="100000"/>
            </a:lnSpc>
          </a:pPr>
          <a:r>
            <a:rPr lang="fr-FR" dirty="0"/>
            <a:t>Eléments pouvant avoir une incidence sur la valorisation</a:t>
          </a:r>
          <a:endParaRPr lang="fr-BE" dirty="0"/>
        </a:p>
      </dgm:t>
    </dgm:pt>
    <dgm:pt modelId="{BB90C02E-A8BC-4655-B508-C9DE9614FB96}" type="parTrans" cxnId="{93E4A230-A163-4946-8142-700CD3E522C0}">
      <dgm:prSet/>
      <dgm:spPr/>
      <dgm:t>
        <a:bodyPr/>
        <a:lstStyle/>
        <a:p>
          <a:endParaRPr lang="fr-BE"/>
        </a:p>
      </dgm:t>
    </dgm:pt>
    <dgm:pt modelId="{4310409D-E0B3-4CA1-800A-B8C50A9200A7}" type="sibTrans" cxnId="{93E4A230-A163-4946-8142-700CD3E522C0}">
      <dgm:prSet/>
      <dgm:spPr/>
      <dgm:t>
        <a:bodyPr/>
        <a:lstStyle/>
        <a:p>
          <a:endParaRPr lang="fr-BE"/>
        </a:p>
      </dgm:t>
    </dgm:pt>
    <dgm:pt modelId="{160E3C52-1A63-4B85-B1A9-F0E961A6CBF6}" type="pres">
      <dgm:prSet presAssocID="{32A285FC-0460-4668-9826-4167CFA263C5}" presName="root" presStyleCnt="0">
        <dgm:presLayoutVars>
          <dgm:dir/>
          <dgm:resizeHandles val="exact"/>
        </dgm:presLayoutVars>
      </dgm:prSet>
      <dgm:spPr/>
      <dgm:t>
        <a:bodyPr/>
        <a:lstStyle/>
        <a:p>
          <a:endParaRPr lang="fr-FR"/>
        </a:p>
      </dgm:t>
    </dgm:pt>
    <dgm:pt modelId="{271518BD-70AE-420E-8C19-30CFE2DD2498}" type="pres">
      <dgm:prSet presAssocID="{624A4A47-2478-4937-B431-8396DFD46C3F}" presName="compNode" presStyleCnt="0"/>
      <dgm:spPr/>
    </dgm:pt>
    <dgm:pt modelId="{C3F01193-B1C7-41F3-AB03-EA712448D7B0}" type="pres">
      <dgm:prSet presAssocID="{624A4A47-2478-4937-B431-8396DFD46C3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anque"/>
        </a:ext>
      </dgm:extLst>
    </dgm:pt>
    <dgm:pt modelId="{7C3D3467-C68F-4F1E-87FD-4F00F2DCF791}" type="pres">
      <dgm:prSet presAssocID="{624A4A47-2478-4937-B431-8396DFD46C3F}" presName="iconSpace" presStyleCnt="0"/>
      <dgm:spPr/>
    </dgm:pt>
    <dgm:pt modelId="{16C62E28-9270-4398-8DBD-89E8D2A8D62E}" type="pres">
      <dgm:prSet presAssocID="{624A4A47-2478-4937-B431-8396DFD46C3F}" presName="parTx" presStyleLbl="revTx" presStyleIdx="0" presStyleCnt="10">
        <dgm:presLayoutVars>
          <dgm:chMax val="0"/>
          <dgm:chPref val="0"/>
        </dgm:presLayoutVars>
      </dgm:prSet>
      <dgm:spPr/>
      <dgm:t>
        <a:bodyPr/>
        <a:lstStyle/>
        <a:p>
          <a:endParaRPr lang="fr-FR"/>
        </a:p>
      </dgm:t>
    </dgm:pt>
    <dgm:pt modelId="{4475548B-BEF1-418A-A9C0-68070DC763EF}" type="pres">
      <dgm:prSet presAssocID="{624A4A47-2478-4937-B431-8396DFD46C3F}" presName="txSpace" presStyleCnt="0"/>
      <dgm:spPr/>
    </dgm:pt>
    <dgm:pt modelId="{CB12C89B-1700-4E12-A71E-05E1EF3A1FEF}" type="pres">
      <dgm:prSet presAssocID="{624A4A47-2478-4937-B431-8396DFD46C3F}" presName="desTx" presStyleLbl="revTx" presStyleIdx="1" presStyleCnt="10">
        <dgm:presLayoutVars/>
      </dgm:prSet>
      <dgm:spPr/>
      <dgm:t>
        <a:bodyPr/>
        <a:lstStyle/>
        <a:p>
          <a:endParaRPr lang="fr-FR"/>
        </a:p>
      </dgm:t>
    </dgm:pt>
    <dgm:pt modelId="{10EE2347-E44E-4E36-87FF-A6BF59114715}" type="pres">
      <dgm:prSet presAssocID="{4422A08D-A4B1-4681-B374-4EB637B6BB1A}" presName="sibTrans" presStyleCnt="0"/>
      <dgm:spPr/>
    </dgm:pt>
    <dgm:pt modelId="{355BD32D-1F63-444D-9C5F-47F170DE7293}" type="pres">
      <dgm:prSet presAssocID="{9E617E66-66BA-495A-BF4A-7E1A50BEE343}" presName="compNode" presStyleCnt="0"/>
      <dgm:spPr/>
    </dgm:pt>
    <dgm:pt modelId="{CF50F4E2-58F9-4232-8450-64807F6C8299}" type="pres">
      <dgm:prSet presAssocID="{9E617E66-66BA-495A-BF4A-7E1A50BEE34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oche"/>
        </a:ext>
      </dgm:extLst>
    </dgm:pt>
    <dgm:pt modelId="{7685DB6C-09B2-4D77-82CB-0194ED834DD1}" type="pres">
      <dgm:prSet presAssocID="{9E617E66-66BA-495A-BF4A-7E1A50BEE343}" presName="iconSpace" presStyleCnt="0"/>
      <dgm:spPr/>
    </dgm:pt>
    <dgm:pt modelId="{DB714218-35F7-4868-BC5A-5DF7A286BFB7}" type="pres">
      <dgm:prSet presAssocID="{9E617E66-66BA-495A-BF4A-7E1A50BEE343}" presName="parTx" presStyleLbl="revTx" presStyleIdx="2" presStyleCnt="10">
        <dgm:presLayoutVars>
          <dgm:chMax val="0"/>
          <dgm:chPref val="0"/>
        </dgm:presLayoutVars>
      </dgm:prSet>
      <dgm:spPr/>
      <dgm:t>
        <a:bodyPr/>
        <a:lstStyle/>
        <a:p>
          <a:endParaRPr lang="fr-FR"/>
        </a:p>
      </dgm:t>
    </dgm:pt>
    <dgm:pt modelId="{67B9E650-D3E9-41B0-A8B0-FC5A22013773}" type="pres">
      <dgm:prSet presAssocID="{9E617E66-66BA-495A-BF4A-7E1A50BEE343}" presName="txSpace" presStyleCnt="0"/>
      <dgm:spPr/>
    </dgm:pt>
    <dgm:pt modelId="{CBD77B76-A62A-4D30-A149-21489CFDF105}" type="pres">
      <dgm:prSet presAssocID="{9E617E66-66BA-495A-BF4A-7E1A50BEE343}" presName="desTx" presStyleLbl="revTx" presStyleIdx="3" presStyleCnt="10" custLinFactNeighborX="32" custLinFactNeighborY="9094">
        <dgm:presLayoutVars/>
      </dgm:prSet>
      <dgm:spPr/>
      <dgm:t>
        <a:bodyPr/>
        <a:lstStyle/>
        <a:p>
          <a:endParaRPr lang="fr-FR"/>
        </a:p>
      </dgm:t>
    </dgm:pt>
    <dgm:pt modelId="{0C380C1F-956C-44CE-B412-0BAD0D79855A}" type="pres">
      <dgm:prSet presAssocID="{753F50E1-7466-4F45-86D6-481E8C16C046}" presName="sibTrans" presStyleCnt="0"/>
      <dgm:spPr/>
    </dgm:pt>
    <dgm:pt modelId="{44A25D6E-E606-49AB-B9A3-76BB705C648A}" type="pres">
      <dgm:prSet presAssocID="{909CA5DC-6C22-4C22-93D6-51E23549D90B}" presName="compNode" presStyleCnt="0"/>
      <dgm:spPr/>
    </dgm:pt>
    <dgm:pt modelId="{0C49B782-D0DC-49E5-A7D3-025112D4E1D4}" type="pres">
      <dgm:prSet presAssocID="{909CA5DC-6C22-4C22-93D6-51E23549D90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Argent"/>
        </a:ext>
      </dgm:extLst>
    </dgm:pt>
    <dgm:pt modelId="{A826B559-2FA8-4AE6-AB0F-9DB26253CAA6}" type="pres">
      <dgm:prSet presAssocID="{909CA5DC-6C22-4C22-93D6-51E23549D90B}" presName="iconSpace" presStyleCnt="0"/>
      <dgm:spPr/>
    </dgm:pt>
    <dgm:pt modelId="{75DB45BF-41B1-4C2C-AA8C-847B546A2F71}" type="pres">
      <dgm:prSet presAssocID="{909CA5DC-6C22-4C22-93D6-51E23549D90B}" presName="parTx" presStyleLbl="revTx" presStyleIdx="4" presStyleCnt="10">
        <dgm:presLayoutVars>
          <dgm:chMax val="0"/>
          <dgm:chPref val="0"/>
        </dgm:presLayoutVars>
      </dgm:prSet>
      <dgm:spPr/>
      <dgm:t>
        <a:bodyPr/>
        <a:lstStyle/>
        <a:p>
          <a:endParaRPr lang="fr-FR"/>
        </a:p>
      </dgm:t>
    </dgm:pt>
    <dgm:pt modelId="{6A3C0F34-5DAF-4B6E-BAA2-116739780808}" type="pres">
      <dgm:prSet presAssocID="{909CA5DC-6C22-4C22-93D6-51E23549D90B}" presName="txSpace" presStyleCnt="0"/>
      <dgm:spPr/>
    </dgm:pt>
    <dgm:pt modelId="{A92AD2E0-CB39-40DC-AAB8-E3381D8A2BF4}" type="pres">
      <dgm:prSet presAssocID="{909CA5DC-6C22-4C22-93D6-51E23549D90B}" presName="desTx" presStyleLbl="revTx" presStyleIdx="5" presStyleCnt="10">
        <dgm:presLayoutVars/>
      </dgm:prSet>
      <dgm:spPr/>
      <dgm:t>
        <a:bodyPr/>
        <a:lstStyle/>
        <a:p>
          <a:endParaRPr lang="fr-FR"/>
        </a:p>
      </dgm:t>
    </dgm:pt>
    <dgm:pt modelId="{4F145B4F-763B-4E93-8840-B1E6F9D08FFA}" type="pres">
      <dgm:prSet presAssocID="{791B3D9B-5746-4960-A19A-838975382D53}" presName="sibTrans" presStyleCnt="0"/>
      <dgm:spPr/>
    </dgm:pt>
    <dgm:pt modelId="{1A1C906D-2685-49C7-9A99-8B0253B4D56A}" type="pres">
      <dgm:prSet presAssocID="{ED6C4695-5DC4-4291-9782-2DB9F8508742}" presName="compNode" presStyleCnt="0"/>
      <dgm:spPr/>
    </dgm:pt>
    <dgm:pt modelId="{74B42EDB-5536-493A-BDBD-3E8B9AE85C27}" type="pres">
      <dgm:prSet presAssocID="{ED6C4695-5DC4-4291-9782-2DB9F850874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Magnifying glass"/>
        </a:ext>
      </dgm:extLst>
    </dgm:pt>
    <dgm:pt modelId="{4E89B1CF-BA4D-40EF-8F3A-FBA3AA9DD9E4}" type="pres">
      <dgm:prSet presAssocID="{ED6C4695-5DC4-4291-9782-2DB9F8508742}" presName="iconSpace" presStyleCnt="0"/>
      <dgm:spPr/>
    </dgm:pt>
    <dgm:pt modelId="{C8DAE25D-4808-48AE-8EAE-B17EAB9FBE9A}" type="pres">
      <dgm:prSet presAssocID="{ED6C4695-5DC4-4291-9782-2DB9F8508742}" presName="parTx" presStyleLbl="revTx" presStyleIdx="6" presStyleCnt="10">
        <dgm:presLayoutVars>
          <dgm:chMax val="0"/>
          <dgm:chPref val="0"/>
        </dgm:presLayoutVars>
      </dgm:prSet>
      <dgm:spPr/>
      <dgm:t>
        <a:bodyPr/>
        <a:lstStyle/>
        <a:p>
          <a:endParaRPr lang="fr-FR"/>
        </a:p>
      </dgm:t>
    </dgm:pt>
    <dgm:pt modelId="{62BBB05E-7F1C-4CC6-B265-FF3A4C05000E}" type="pres">
      <dgm:prSet presAssocID="{ED6C4695-5DC4-4291-9782-2DB9F8508742}" presName="txSpace" presStyleCnt="0"/>
      <dgm:spPr/>
    </dgm:pt>
    <dgm:pt modelId="{98FD6FA6-7108-40B4-8063-19D1B0C3B143}" type="pres">
      <dgm:prSet presAssocID="{ED6C4695-5DC4-4291-9782-2DB9F8508742}" presName="desTx" presStyleLbl="revTx" presStyleIdx="7" presStyleCnt="10" custLinFactNeighborX="-183" custLinFactNeighborY="9094">
        <dgm:presLayoutVars/>
      </dgm:prSet>
      <dgm:spPr/>
      <dgm:t>
        <a:bodyPr/>
        <a:lstStyle/>
        <a:p>
          <a:endParaRPr lang="fr-FR"/>
        </a:p>
      </dgm:t>
    </dgm:pt>
    <dgm:pt modelId="{23781765-094F-4524-839C-AC3D71E16145}" type="pres">
      <dgm:prSet presAssocID="{36B5EAED-33E5-4FE5-BC54-93B928F9CDD3}" presName="sibTrans" presStyleCnt="0"/>
      <dgm:spPr/>
    </dgm:pt>
    <dgm:pt modelId="{7A1C0EB4-2586-4714-87AE-4D78BEB0486E}" type="pres">
      <dgm:prSet presAssocID="{87289CBA-99D4-4870-9332-D2861690B6D5}" presName="compNode" presStyleCnt="0"/>
      <dgm:spPr/>
    </dgm:pt>
    <dgm:pt modelId="{23FADDB3-C1CC-4963-9008-C195C59E6BC2}" type="pres">
      <dgm:prSet presAssocID="{87289CBA-99D4-4870-9332-D2861690B6D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Bar chart"/>
        </a:ext>
      </dgm:extLst>
    </dgm:pt>
    <dgm:pt modelId="{85356FEF-6070-494E-8AD2-0F938DBF0014}" type="pres">
      <dgm:prSet presAssocID="{87289CBA-99D4-4870-9332-D2861690B6D5}" presName="iconSpace" presStyleCnt="0"/>
      <dgm:spPr/>
    </dgm:pt>
    <dgm:pt modelId="{4625C286-2D69-4316-94DA-8B00692ED2EB}" type="pres">
      <dgm:prSet presAssocID="{87289CBA-99D4-4870-9332-D2861690B6D5}" presName="parTx" presStyleLbl="revTx" presStyleIdx="8" presStyleCnt="10">
        <dgm:presLayoutVars>
          <dgm:chMax val="0"/>
          <dgm:chPref val="0"/>
        </dgm:presLayoutVars>
      </dgm:prSet>
      <dgm:spPr/>
      <dgm:t>
        <a:bodyPr/>
        <a:lstStyle/>
        <a:p>
          <a:endParaRPr lang="fr-FR"/>
        </a:p>
      </dgm:t>
    </dgm:pt>
    <dgm:pt modelId="{DCDC2255-4B9B-4E7D-B966-4D65B5C2F271}" type="pres">
      <dgm:prSet presAssocID="{87289CBA-99D4-4870-9332-D2861690B6D5}" presName="txSpace" presStyleCnt="0"/>
      <dgm:spPr/>
    </dgm:pt>
    <dgm:pt modelId="{40FB4D9F-1C58-49F5-AFF0-7658771BB364}" type="pres">
      <dgm:prSet presAssocID="{87289CBA-99D4-4870-9332-D2861690B6D5}" presName="desTx" presStyleLbl="revTx" presStyleIdx="9" presStyleCnt="10">
        <dgm:presLayoutVars/>
      </dgm:prSet>
      <dgm:spPr/>
      <dgm:t>
        <a:bodyPr/>
        <a:lstStyle/>
        <a:p>
          <a:endParaRPr lang="fr-FR"/>
        </a:p>
      </dgm:t>
    </dgm:pt>
  </dgm:ptLst>
  <dgm:cxnLst>
    <dgm:cxn modelId="{4C6F4685-6A4E-4747-8E20-8D197D9CEB7A}" type="presOf" srcId="{585461AC-0536-4C45-947D-89DE5C26E038}" destId="{CBD77B76-A62A-4D30-A149-21489CFDF105}" srcOrd="0" destOrd="2" presId="urn:microsoft.com/office/officeart/2018/2/layout/IconLabelDescriptionList"/>
    <dgm:cxn modelId="{40455255-96FB-47B0-8085-F2E78845F51E}" srcId="{32A285FC-0460-4668-9826-4167CFA263C5}" destId="{624A4A47-2478-4937-B431-8396DFD46C3F}" srcOrd="0" destOrd="0" parTransId="{2560ADE9-D283-413E-934B-F893F1184FAC}" sibTransId="{4422A08D-A4B1-4681-B374-4EB637B6BB1A}"/>
    <dgm:cxn modelId="{7D62836A-E6EA-4459-8FE2-67510B93F59A}" srcId="{9E617E66-66BA-495A-BF4A-7E1A50BEE343}" destId="{585461AC-0536-4C45-947D-89DE5C26E038}" srcOrd="2" destOrd="0" parTransId="{24861146-AD65-422A-A9C0-95435113131B}" sibTransId="{BFF5372E-CDF4-466D-A25B-AE51506DB064}"/>
    <dgm:cxn modelId="{DE1D3E45-7C1C-4D9A-8F94-D865DC8682FB}" srcId="{32A285FC-0460-4668-9826-4167CFA263C5}" destId="{9E617E66-66BA-495A-BF4A-7E1A50BEE343}" srcOrd="1" destOrd="0" parTransId="{054861A5-3EEC-4690-BA6B-2601F424A187}" sibTransId="{753F50E1-7466-4F45-86D6-481E8C16C046}"/>
    <dgm:cxn modelId="{BAD7377E-18E4-4AEF-A9A9-002DAF7DBF6F}" type="presOf" srcId="{909CA5DC-6C22-4C22-93D6-51E23549D90B}" destId="{75DB45BF-41B1-4C2C-AA8C-847B546A2F71}" srcOrd="0" destOrd="0" presId="urn:microsoft.com/office/officeart/2018/2/layout/IconLabelDescriptionList"/>
    <dgm:cxn modelId="{2E80207D-F656-477C-8E8D-493B40F17837}" srcId="{9E617E66-66BA-495A-BF4A-7E1A50BEE343}" destId="{11B149FB-485A-423D-B4B7-487C634DCA2A}" srcOrd="1" destOrd="0" parTransId="{B2A2F74E-ACE6-489F-A7F4-8DFB84BBAFF3}" sibTransId="{23A55D34-3BA5-4B74-BB28-4F9A13761D08}"/>
    <dgm:cxn modelId="{A49684D4-9B69-4F14-853F-0613B3582020}" type="presOf" srcId="{11B149FB-485A-423D-B4B7-487C634DCA2A}" destId="{CBD77B76-A62A-4D30-A149-21489CFDF105}" srcOrd="0" destOrd="1" presId="urn:microsoft.com/office/officeart/2018/2/layout/IconLabelDescriptionList"/>
    <dgm:cxn modelId="{30632AAB-5DB0-483C-BF1F-F23F1C6A0EB7}" srcId="{32A285FC-0460-4668-9826-4167CFA263C5}" destId="{909CA5DC-6C22-4C22-93D6-51E23549D90B}" srcOrd="2" destOrd="0" parTransId="{4B28A08D-9ACF-4A63-B240-38C4684358F1}" sibTransId="{791B3D9B-5746-4960-A19A-838975382D53}"/>
    <dgm:cxn modelId="{D5CBBF8E-5DD5-446A-B6AA-25ED32367CA0}" type="presOf" srcId="{87289CBA-99D4-4870-9332-D2861690B6D5}" destId="{4625C286-2D69-4316-94DA-8B00692ED2EB}" srcOrd="0" destOrd="0" presId="urn:microsoft.com/office/officeart/2018/2/layout/IconLabelDescriptionList"/>
    <dgm:cxn modelId="{BE7C71A8-652F-4F7E-8506-8116F57B572B}" type="presOf" srcId="{32A285FC-0460-4668-9826-4167CFA263C5}" destId="{160E3C52-1A63-4B85-B1A9-F0E961A6CBF6}" srcOrd="0" destOrd="0" presId="urn:microsoft.com/office/officeart/2018/2/layout/IconLabelDescriptionList"/>
    <dgm:cxn modelId="{8644BD6C-2199-4BC6-94A9-7D61CD9A289B}" type="presOf" srcId="{58ED3AAB-385C-4210-BA0C-2E46A53EA0FE}" destId="{CB12C89B-1700-4E12-A71E-05E1EF3A1FEF}" srcOrd="0" destOrd="0" presId="urn:microsoft.com/office/officeart/2018/2/layout/IconLabelDescriptionList"/>
    <dgm:cxn modelId="{8D46AECB-BD05-4E0A-A9F3-24F788079363}" type="presOf" srcId="{BC65668E-70B7-4EDA-B37D-5936C8130F1C}" destId="{40FB4D9F-1C58-49F5-AFF0-7658771BB364}" srcOrd="0" destOrd="0" presId="urn:microsoft.com/office/officeart/2018/2/layout/IconLabelDescriptionList"/>
    <dgm:cxn modelId="{EE8F4247-BE3F-45C7-8E3C-012AECDEB4EE}" srcId="{9E617E66-66BA-495A-BF4A-7E1A50BEE343}" destId="{19B61842-8851-4DAD-9121-1E966C5FA6F2}" srcOrd="3" destOrd="0" parTransId="{710391F9-8076-43A5-804B-6700D47F1396}" sibTransId="{B258D8C2-4FD0-4E49-80EB-3E4017F3E7EC}"/>
    <dgm:cxn modelId="{49548D3E-CCE6-487D-B7A5-90303D0861E8}" type="presOf" srcId="{624A4A47-2478-4937-B431-8396DFD46C3F}" destId="{16C62E28-9270-4398-8DBD-89E8D2A8D62E}" srcOrd="0" destOrd="0" presId="urn:microsoft.com/office/officeart/2018/2/layout/IconLabelDescriptionList"/>
    <dgm:cxn modelId="{E0B342D2-E92B-4A43-B2D7-B6904E19B8C4}" type="presOf" srcId="{3C3C2E02-241B-4466-B912-F44C4AC4A2C0}" destId="{A92AD2E0-CB39-40DC-AAB8-E3381D8A2BF4}" srcOrd="0" destOrd="0" presId="urn:microsoft.com/office/officeart/2018/2/layout/IconLabelDescriptionList"/>
    <dgm:cxn modelId="{93E4A230-A163-4946-8142-700CD3E522C0}" srcId="{ED6C4695-5DC4-4291-9782-2DB9F8508742}" destId="{55CF3102-58FD-4A94-A20C-AF45522E2CF5}" srcOrd="0" destOrd="0" parTransId="{BB90C02E-A8BC-4655-B508-C9DE9614FB96}" sibTransId="{4310409D-E0B3-4CA1-800A-B8C50A9200A7}"/>
    <dgm:cxn modelId="{BBFB4CE0-D855-48B6-A673-056D57F15952}" srcId="{32A285FC-0460-4668-9826-4167CFA263C5}" destId="{87289CBA-99D4-4870-9332-D2861690B6D5}" srcOrd="4" destOrd="0" parTransId="{639EAA07-5C19-4C3C-98FD-0DF6A95A6CA5}" sibTransId="{6DBCE9D5-A026-4CDA-B6D2-F470BB0B2329}"/>
    <dgm:cxn modelId="{A883D462-4008-4DE6-8383-B56EA70DF533}" type="presOf" srcId="{55CF3102-58FD-4A94-A20C-AF45522E2CF5}" destId="{98FD6FA6-7108-40B4-8063-19D1B0C3B143}" srcOrd="0" destOrd="0" presId="urn:microsoft.com/office/officeart/2018/2/layout/IconLabelDescriptionList"/>
    <dgm:cxn modelId="{CD9376AD-31DC-46A5-B7DA-D70D4DE74ADC}" srcId="{9E617E66-66BA-495A-BF4A-7E1A50BEE343}" destId="{55E8354C-D9E5-4A42-A4A4-4C0083D26986}" srcOrd="0" destOrd="0" parTransId="{376F2B52-05CA-4AE0-B8AF-1C2A9A37E419}" sibTransId="{2DACDADB-9A6C-47B9-BFCB-2EA5D45452BE}"/>
    <dgm:cxn modelId="{F7A7CA1D-BDBE-41C8-A362-7522B3B9FA35}" type="presOf" srcId="{9E617E66-66BA-495A-BF4A-7E1A50BEE343}" destId="{DB714218-35F7-4868-BC5A-5DF7A286BFB7}" srcOrd="0" destOrd="0" presId="urn:microsoft.com/office/officeart/2018/2/layout/IconLabelDescriptionList"/>
    <dgm:cxn modelId="{347EF2E4-C57C-41C3-9099-F8389709DE48}" srcId="{624A4A47-2478-4937-B431-8396DFD46C3F}" destId="{58ED3AAB-385C-4210-BA0C-2E46A53EA0FE}" srcOrd="0" destOrd="0" parTransId="{B5442FAC-064A-42C8-B94A-AFC1F9DFF8ED}" sibTransId="{5EA0A0D9-A92B-479C-8E22-1731DB1251DA}"/>
    <dgm:cxn modelId="{52724AD9-571F-4C2F-BFEF-5E0CC6D5CA9A}" type="presOf" srcId="{55E8354C-D9E5-4A42-A4A4-4C0083D26986}" destId="{CBD77B76-A62A-4D30-A149-21489CFDF105}" srcOrd="0" destOrd="0" presId="urn:microsoft.com/office/officeart/2018/2/layout/IconLabelDescriptionList"/>
    <dgm:cxn modelId="{628D3101-43A9-415D-A84A-7950A85AB71D}" srcId="{87289CBA-99D4-4870-9332-D2861690B6D5}" destId="{BC65668E-70B7-4EDA-B37D-5936C8130F1C}" srcOrd="0" destOrd="0" parTransId="{7B79CBD5-2BFE-4453-B1F1-110B68D871E0}" sibTransId="{30E79C6E-996A-4AFE-B34E-5819F1A855DE}"/>
    <dgm:cxn modelId="{78D78B6B-E900-442C-967A-09B6E428B98A}" srcId="{32A285FC-0460-4668-9826-4167CFA263C5}" destId="{ED6C4695-5DC4-4291-9782-2DB9F8508742}" srcOrd="3" destOrd="0" parTransId="{063040F5-DE55-43D8-894E-3A10FEE62DE9}" sibTransId="{36B5EAED-33E5-4FE5-BC54-93B928F9CDD3}"/>
    <dgm:cxn modelId="{975E21B7-6742-4E35-8265-85A7B1765FAA}" type="presOf" srcId="{19B61842-8851-4DAD-9121-1E966C5FA6F2}" destId="{CBD77B76-A62A-4D30-A149-21489CFDF105}" srcOrd="0" destOrd="3" presId="urn:microsoft.com/office/officeart/2018/2/layout/IconLabelDescriptionList"/>
    <dgm:cxn modelId="{425702DD-D65C-4421-AC76-DE7D80366D52}" type="presOf" srcId="{ED6C4695-5DC4-4291-9782-2DB9F8508742}" destId="{C8DAE25D-4808-48AE-8EAE-B17EAB9FBE9A}" srcOrd="0" destOrd="0" presId="urn:microsoft.com/office/officeart/2018/2/layout/IconLabelDescriptionList"/>
    <dgm:cxn modelId="{5A80A2D0-B7A0-461C-BA40-8912C3F5BFEA}" srcId="{909CA5DC-6C22-4C22-93D6-51E23549D90B}" destId="{3C3C2E02-241B-4466-B912-F44C4AC4A2C0}" srcOrd="0" destOrd="0" parTransId="{A2E79B3E-B0E3-48C3-8A1C-868AA610D0F8}" sibTransId="{B5CBDEDD-4111-4300-974D-4B0DBC6EC710}"/>
    <dgm:cxn modelId="{4CA38C67-F41B-42B1-B0D0-9780D829B370}" type="presParOf" srcId="{160E3C52-1A63-4B85-B1A9-F0E961A6CBF6}" destId="{271518BD-70AE-420E-8C19-30CFE2DD2498}" srcOrd="0" destOrd="0" presId="urn:microsoft.com/office/officeart/2018/2/layout/IconLabelDescriptionList"/>
    <dgm:cxn modelId="{8C73484B-B72E-4748-B0F1-EE5496C1A18D}" type="presParOf" srcId="{271518BD-70AE-420E-8C19-30CFE2DD2498}" destId="{C3F01193-B1C7-41F3-AB03-EA712448D7B0}" srcOrd="0" destOrd="0" presId="urn:microsoft.com/office/officeart/2018/2/layout/IconLabelDescriptionList"/>
    <dgm:cxn modelId="{33BD6A5C-AD86-44BF-8035-B012DBE062CD}" type="presParOf" srcId="{271518BD-70AE-420E-8C19-30CFE2DD2498}" destId="{7C3D3467-C68F-4F1E-87FD-4F00F2DCF791}" srcOrd="1" destOrd="0" presId="urn:microsoft.com/office/officeart/2018/2/layout/IconLabelDescriptionList"/>
    <dgm:cxn modelId="{CAF3D479-9B59-4E8C-AD86-98F9719EFD46}" type="presParOf" srcId="{271518BD-70AE-420E-8C19-30CFE2DD2498}" destId="{16C62E28-9270-4398-8DBD-89E8D2A8D62E}" srcOrd="2" destOrd="0" presId="urn:microsoft.com/office/officeart/2018/2/layout/IconLabelDescriptionList"/>
    <dgm:cxn modelId="{985FD08B-611C-4BA1-89D4-B4BD89615420}" type="presParOf" srcId="{271518BD-70AE-420E-8C19-30CFE2DD2498}" destId="{4475548B-BEF1-418A-A9C0-68070DC763EF}" srcOrd="3" destOrd="0" presId="urn:microsoft.com/office/officeart/2018/2/layout/IconLabelDescriptionList"/>
    <dgm:cxn modelId="{719873D2-CCFA-4208-93DF-1DF466F22EC6}" type="presParOf" srcId="{271518BD-70AE-420E-8C19-30CFE2DD2498}" destId="{CB12C89B-1700-4E12-A71E-05E1EF3A1FEF}" srcOrd="4" destOrd="0" presId="urn:microsoft.com/office/officeart/2018/2/layout/IconLabelDescriptionList"/>
    <dgm:cxn modelId="{0B4933D3-A7AD-49E0-BE96-7CCE26D046E1}" type="presParOf" srcId="{160E3C52-1A63-4B85-B1A9-F0E961A6CBF6}" destId="{10EE2347-E44E-4E36-87FF-A6BF59114715}" srcOrd="1" destOrd="0" presId="urn:microsoft.com/office/officeart/2018/2/layout/IconLabelDescriptionList"/>
    <dgm:cxn modelId="{B0D6AAF1-6EAC-4156-BA2F-010090789516}" type="presParOf" srcId="{160E3C52-1A63-4B85-B1A9-F0E961A6CBF6}" destId="{355BD32D-1F63-444D-9C5F-47F170DE7293}" srcOrd="2" destOrd="0" presId="urn:microsoft.com/office/officeart/2018/2/layout/IconLabelDescriptionList"/>
    <dgm:cxn modelId="{6208BCE1-D4F3-4D8D-9F5C-A79F5A7FA959}" type="presParOf" srcId="{355BD32D-1F63-444D-9C5F-47F170DE7293}" destId="{CF50F4E2-58F9-4232-8450-64807F6C8299}" srcOrd="0" destOrd="0" presId="urn:microsoft.com/office/officeart/2018/2/layout/IconLabelDescriptionList"/>
    <dgm:cxn modelId="{D3FE86CC-7F6D-48DD-B84C-54DBDE514BA6}" type="presParOf" srcId="{355BD32D-1F63-444D-9C5F-47F170DE7293}" destId="{7685DB6C-09B2-4D77-82CB-0194ED834DD1}" srcOrd="1" destOrd="0" presId="urn:microsoft.com/office/officeart/2018/2/layout/IconLabelDescriptionList"/>
    <dgm:cxn modelId="{E6133567-DF25-4FC1-B62E-80F45510FD09}" type="presParOf" srcId="{355BD32D-1F63-444D-9C5F-47F170DE7293}" destId="{DB714218-35F7-4868-BC5A-5DF7A286BFB7}" srcOrd="2" destOrd="0" presId="urn:microsoft.com/office/officeart/2018/2/layout/IconLabelDescriptionList"/>
    <dgm:cxn modelId="{9FB76DCA-1ADB-4221-90D2-EE351A670692}" type="presParOf" srcId="{355BD32D-1F63-444D-9C5F-47F170DE7293}" destId="{67B9E650-D3E9-41B0-A8B0-FC5A22013773}" srcOrd="3" destOrd="0" presId="urn:microsoft.com/office/officeart/2018/2/layout/IconLabelDescriptionList"/>
    <dgm:cxn modelId="{AAC989D6-F335-4087-8E08-2E0F366E2AFF}" type="presParOf" srcId="{355BD32D-1F63-444D-9C5F-47F170DE7293}" destId="{CBD77B76-A62A-4D30-A149-21489CFDF105}" srcOrd="4" destOrd="0" presId="urn:microsoft.com/office/officeart/2018/2/layout/IconLabelDescriptionList"/>
    <dgm:cxn modelId="{1856F55C-D5F5-443E-9603-9E15ABE92970}" type="presParOf" srcId="{160E3C52-1A63-4B85-B1A9-F0E961A6CBF6}" destId="{0C380C1F-956C-44CE-B412-0BAD0D79855A}" srcOrd="3" destOrd="0" presId="urn:microsoft.com/office/officeart/2018/2/layout/IconLabelDescriptionList"/>
    <dgm:cxn modelId="{DA8032AD-6DAD-47E2-A9AE-3F98A91970E8}" type="presParOf" srcId="{160E3C52-1A63-4B85-B1A9-F0E961A6CBF6}" destId="{44A25D6E-E606-49AB-B9A3-76BB705C648A}" srcOrd="4" destOrd="0" presId="urn:microsoft.com/office/officeart/2018/2/layout/IconLabelDescriptionList"/>
    <dgm:cxn modelId="{0661ABE8-B030-47AC-A625-9F41EF809382}" type="presParOf" srcId="{44A25D6E-E606-49AB-B9A3-76BB705C648A}" destId="{0C49B782-D0DC-49E5-A7D3-025112D4E1D4}" srcOrd="0" destOrd="0" presId="urn:microsoft.com/office/officeart/2018/2/layout/IconLabelDescriptionList"/>
    <dgm:cxn modelId="{D30CC72E-6FED-48A3-AF00-C93C6F689DC0}" type="presParOf" srcId="{44A25D6E-E606-49AB-B9A3-76BB705C648A}" destId="{A826B559-2FA8-4AE6-AB0F-9DB26253CAA6}" srcOrd="1" destOrd="0" presId="urn:microsoft.com/office/officeart/2018/2/layout/IconLabelDescriptionList"/>
    <dgm:cxn modelId="{1AA84F58-B14F-4CFF-94FF-F951CA2D853E}" type="presParOf" srcId="{44A25D6E-E606-49AB-B9A3-76BB705C648A}" destId="{75DB45BF-41B1-4C2C-AA8C-847B546A2F71}" srcOrd="2" destOrd="0" presId="urn:microsoft.com/office/officeart/2018/2/layout/IconLabelDescriptionList"/>
    <dgm:cxn modelId="{69D4CBD6-B492-4733-9DD0-EF2EB13BE5B5}" type="presParOf" srcId="{44A25D6E-E606-49AB-B9A3-76BB705C648A}" destId="{6A3C0F34-5DAF-4B6E-BAA2-116739780808}" srcOrd="3" destOrd="0" presId="urn:microsoft.com/office/officeart/2018/2/layout/IconLabelDescriptionList"/>
    <dgm:cxn modelId="{E231E0E4-DABC-47E4-AE54-149E8AE0543C}" type="presParOf" srcId="{44A25D6E-E606-49AB-B9A3-76BB705C648A}" destId="{A92AD2E0-CB39-40DC-AAB8-E3381D8A2BF4}" srcOrd="4" destOrd="0" presId="urn:microsoft.com/office/officeart/2018/2/layout/IconLabelDescriptionList"/>
    <dgm:cxn modelId="{C7F7F81F-6BAA-44D5-9AD6-A8D55F0C2C88}" type="presParOf" srcId="{160E3C52-1A63-4B85-B1A9-F0E961A6CBF6}" destId="{4F145B4F-763B-4E93-8840-B1E6F9D08FFA}" srcOrd="5" destOrd="0" presId="urn:microsoft.com/office/officeart/2018/2/layout/IconLabelDescriptionList"/>
    <dgm:cxn modelId="{D4FB2ABE-2329-41D0-B6ED-B8BE732B10C5}" type="presParOf" srcId="{160E3C52-1A63-4B85-B1A9-F0E961A6CBF6}" destId="{1A1C906D-2685-49C7-9A99-8B0253B4D56A}" srcOrd="6" destOrd="0" presId="urn:microsoft.com/office/officeart/2018/2/layout/IconLabelDescriptionList"/>
    <dgm:cxn modelId="{F7F383A1-A15C-497F-A170-09DD40AB3CA5}" type="presParOf" srcId="{1A1C906D-2685-49C7-9A99-8B0253B4D56A}" destId="{74B42EDB-5536-493A-BDBD-3E8B9AE85C27}" srcOrd="0" destOrd="0" presId="urn:microsoft.com/office/officeart/2018/2/layout/IconLabelDescriptionList"/>
    <dgm:cxn modelId="{1F115B20-D05D-4855-88C9-1ED2F765719B}" type="presParOf" srcId="{1A1C906D-2685-49C7-9A99-8B0253B4D56A}" destId="{4E89B1CF-BA4D-40EF-8F3A-FBA3AA9DD9E4}" srcOrd="1" destOrd="0" presId="urn:microsoft.com/office/officeart/2018/2/layout/IconLabelDescriptionList"/>
    <dgm:cxn modelId="{8DA2E036-78F4-4409-AB63-86D18BD3E4B9}" type="presParOf" srcId="{1A1C906D-2685-49C7-9A99-8B0253B4D56A}" destId="{C8DAE25D-4808-48AE-8EAE-B17EAB9FBE9A}" srcOrd="2" destOrd="0" presId="urn:microsoft.com/office/officeart/2018/2/layout/IconLabelDescriptionList"/>
    <dgm:cxn modelId="{AD5C3E80-DB1E-4EF7-A0CE-050CA1CD424F}" type="presParOf" srcId="{1A1C906D-2685-49C7-9A99-8B0253B4D56A}" destId="{62BBB05E-7F1C-4CC6-B265-FF3A4C05000E}" srcOrd="3" destOrd="0" presId="urn:microsoft.com/office/officeart/2018/2/layout/IconLabelDescriptionList"/>
    <dgm:cxn modelId="{7E624ECF-5A1A-4F99-8ADE-6425299B5092}" type="presParOf" srcId="{1A1C906D-2685-49C7-9A99-8B0253B4D56A}" destId="{98FD6FA6-7108-40B4-8063-19D1B0C3B143}" srcOrd="4" destOrd="0" presId="urn:microsoft.com/office/officeart/2018/2/layout/IconLabelDescriptionList"/>
    <dgm:cxn modelId="{14852D92-C558-4581-9137-A4EA0FB6D9C3}" type="presParOf" srcId="{160E3C52-1A63-4B85-B1A9-F0E961A6CBF6}" destId="{23781765-094F-4524-839C-AC3D71E16145}" srcOrd="7" destOrd="0" presId="urn:microsoft.com/office/officeart/2018/2/layout/IconLabelDescriptionList"/>
    <dgm:cxn modelId="{075DF930-499D-4771-8F89-58517CCCCBD4}" type="presParOf" srcId="{160E3C52-1A63-4B85-B1A9-F0E961A6CBF6}" destId="{7A1C0EB4-2586-4714-87AE-4D78BEB0486E}" srcOrd="8" destOrd="0" presId="urn:microsoft.com/office/officeart/2018/2/layout/IconLabelDescriptionList"/>
    <dgm:cxn modelId="{F325C5A5-5BC7-4B9E-BBCB-366AA03CF107}" type="presParOf" srcId="{7A1C0EB4-2586-4714-87AE-4D78BEB0486E}" destId="{23FADDB3-C1CC-4963-9008-C195C59E6BC2}" srcOrd="0" destOrd="0" presId="urn:microsoft.com/office/officeart/2018/2/layout/IconLabelDescriptionList"/>
    <dgm:cxn modelId="{724141A3-B86B-4B1E-A413-5A37E4421B2D}" type="presParOf" srcId="{7A1C0EB4-2586-4714-87AE-4D78BEB0486E}" destId="{85356FEF-6070-494E-8AD2-0F938DBF0014}" srcOrd="1" destOrd="0" presId="urn:microsoft.com/office/officeart/2018/2/layout/IconLabelDescriptionList"/>
    <dgm:cxn modelId="{7E49CB45-1242-469A-896A-4600A6D3B1A0}" type="presParOf" srcId="{7A1C0EB4-2586-4714-87AE-4D78BEB0486E}" destId="{4625C286-2D69-4316-94DA-8B00692ED2EB}" srcOrd="2" destOrd="0" presId="urn:microsoft.com/office/officeart/2018/2/layout/IconLabelDescriptionList"/>
    <dgm:cxn modelId="{C2645D80-B646-4EF7-B596-B0C917665A48}" type="presParOf" srcId="{7A1C0EB4-2586-4714-87AE-4D78BEB0486E}" destId="{DCDC2255-4B9B-4E7D-B966-4D65B5C2F271}" srcOrd="3" destOrd="0" presId="urn:microsoft.com/office/officeart/2018/2/layout/IconLabelDescriptionList"/>
    <dgm:cxn modelId="{5204F335-CF46-4402-81AF-5849414BF5EE}" type="presParOf" srcId="{7A1C0EB4-2586-4714-87AE-4D78BEB0486E}" destId="{40FB4D9F-1C58-49F5-AFF0-7658771BB36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01193-B1C7-41F3-AB03-EA712448D7B0}">
      <dsp:nvSpPr>
        <dsp:cNvPr id="0" name=""/>
        <dsp:cNvSpPr/>
      </dsp:nvSpPr>
      <dsp:spPr>
        <a:xfrm>
          <a:off x="8460" y="210555"/>
          <a:ext cx="472314" cy="3963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C62E28-9270-4398-8DBD-89E8D2A8D62E}">
      <dsp:nvSpPr>
        <dsp:cNvPr id="0" name=""/>
        <dsp:cNvSpPr/>
      </dsp:nvSpPr>
      <dsp:spPr>
        <a:xfrm>
          <a:off x="8460" y="700732"/>
          <a:ext cx="1349469" cy="52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fr-FR" sz="1400" kern="1200"/>
            <a:t>Etats Financiers</a:t>
          </a:r>
          <a:endParaRPr lang="fr-BE" sz="1400" kern="1200"/>
        </a:p>
      </dsp:txBody>
      <dsp:txXfrm>
        <a:off x="8460" y="700732"/>
        <a:ext cx="1349469" cy="525987"/>
      </dsp:txXfrm>
    </dsp:sp>
    <dsp:sp modelId="{CB12C89B-1700-4E12-A71E-05E1EF3A1FEF}">
      <dsp:nvSpPr>
        <dsp:cNvPr id="0" name=""/>
        <dsp:cNvSpPr/>
      </dsp:nvSpPr>
      <dsp:spPr>
        <a:xfrm>
          <a:off x="8460" y="1270375"/>
          <a:ext cx="1349469" cy="112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fr-FR" sz="1100" kern="1200" dirty="0"/>
            <a:t>Analyse et compréhension des états financiers historiques et prévisionnels</a:t>
          </a:r>
          <a:endParaRPr lang="fr-BE" sz="1100" kern="1200" dirty="0"/>
        </a:p>
      </dsp:txBody>
      <dsp:txXfrm>
        <a:off x="8460" y="1270375"/>
        <a:ext cx="1349469" cy="1122963"/>
      </dsp:txXfrm>
    </dsp:sp>
    <dsp:sp modelId="{CF50F4E2-58F9-4232-8450-64807F6C8299}">
      <dsp:nvSpPr>
        <dsp:cNvPr id="0" name=""/>
        <dsp:cNvSpPr/>
      </dsp:nvSpPr>
      <dsp:spPr>
        <a:xfrm>
          <a:off x="1594087" y="210555"/>
          <a:ext cx="472314" cy="3963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714218-35F7-4868-BC5A-5DF7A286BFB7}">
      <dsp:nvSpPr>
        <dsp:cNvPr id="0" name=""/>
        <dsp:cNvSpPr/>
      </dsp:nvSpPr>
      <dsp:spPr>
        <a:xfrm>
          <a:off x="1594087" y="700732"/>
          <a:ext cx="1349469" cy="52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fr-FR" sz="1400" kern="1200" dirty="0"/>
            <a:t>Normalisation des performances</a:t>
          </a:r>
          <a:endParaRPr lang="fr-BE" sz="1400" kern="1200" dirty="0"/>
        </a:p>
      </dsp:txBody>
      <dsp:txXfrm>
        <a:off x="1594087" y="700732"/>
        <a:ext cx="1349469" cy="525987"/>
      </dsp:txXfrm>
    </dsp:sp>
    <dsp:sp modelId="{CBD77B76-A62A-4D30-A149-21489CFDF105}">
      <dsp:nvSpPr>
        <dsp:cNvPr id="0" name=""/>
        <dsp:cNvSpPr/>
      </dsp:nvSpPr>
      <dsp:spPr>
        <a:xfrm>
          <a:off x="1594519" y="1372498"/>
          <a:ext cx="1349469" cy="112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fr-FR" sz="1100" kern="1200" dirty="0"/>
            <a:t>Validation de l’horizon d’évaluation</a:t>
          </a:r>
          <a:endParaRPr lang="fr-BE" sz="1100" kern="1200" dirty="0"/>
        </a:p>
        <a:p>
          <a:pPr lvl="0" algn="l" defTabSz="488950">
            <a:lnSpc>
              <a:spcPct val="100000"/>
            </a:lnSpc>
            <a:spcBef>
              <a:spcPct val="0"/>
            </a:spcBef>
            <a:spcAft>
              <a:spcPct val="35000"/>
            </a:spcAft>
          </a:pPr>
          <a:r>
            <a:rPr lang="fr-FR" sz="1100" kern="1200" dirty="0"/>
            <a:t>Normalisation des performances et des plus-values</a:t>
          </a:r>
          <a:endParaRPr lang="fr-BE" sz="1100" kern="1200" dirty="0"/>
        </a:p>
        <a:p>
          <a:pPr lvl="0" algn="l" defTabSz="488950">
            <a:lnSpc>
              <a:spcPct val="100000"/>
            </a:lnSpc>
            <a:spcBef>
              <a:spcPct val="0"/>
            </a:spcBef>
            <a:spcAft>
              <a:spcPct val="35000"/>
            </a:spcAft>
          </a:pPr>
          <a:r>
            <a:rPr lang="fr-FR" sz="1100" kern="1200"/>
            <a:t>Conversion des résultats en cash flows</a:t>
          </a:r>
          <a:endParaRPr lang="fr-BE" sz="1100" kern="1200"/>
        </a:p>
        <a:p>
          <a:pPr lvl="0" algn="l" defTabSz="488950">
            <a:lnSpc>
              <a:spcPct val="100000"/>
            </a:lnSpc>
            <a:spcBef>
              <a:spcPct val="0"/>
            </a:spcBef>
            <a:spcAft>
              <a:spcPct val="35000"/>
            </a:spcAft>
          </a:pPr>
          <a:r>
            <a:rPr lang="fr-FR" sz="1100" kern="1200"/>
            <a:t>Identification SWOT</a:t>
          </a:r>
          <a:endParaRPr lang="fr-BE" sz="1100" kern="1200"/>
        </a:p>
      </dsp:txBody>
      <dsp:txXfrm>
        <a:off x="1594519" y="1372498"/>
        <a:ext cx="1349469" cy="1122963"/>
      </dsp:txXfrm>
    </dsp:sp>
    <dsp:sp modelId="{0C49B782-D0DC-49E5-A7D3-025112D4E1D4}">
      <dsp:nvSpPr>
        <dsp:cNvPr id="0" name=""/>
        <dsp:cNvSpPr/>
      </dsp:nvSpPr>
      <dsp:spPr>
        <a:xfrm>
          <a:off x="3179714" y="210555"/>
          <a:ext cx="472314" cy="3963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DB45BF-41B1-4C2C-AA8C-847B546A2F71}">
      <dsp:nvSpPr>
        <dsp:cNvPr id="0" name=""/>
        <dsp:cNvSpPr/>
      </dsp:nvSpPr>
      <dsp:spPr>
        <a:xfrm>
          <a:off x="3179714" y="700732"/>
          <a:ext cx="1349469" cy="52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fr-FR" sz="1400" kern="1200"/>
            <a:t>Fourchette de valorisation</a:t>
          </a:r>
          <a:endParaRPr lang="fr-BE" sz="1400" kern="1200"/>
        </a:p>
      </dsp:txBody>
      <dsp:txXfrm>
        <a:off x="3179714" y="700732"/>
        <a:ext cx="1349469" cy="525987"/>
      </dsp:txXfrm>
    </dsp:sp>
    <dsp:sp modelId="{A92AD2E0-CB39-40DC-AAB8-E3381D8A2BF4}">
      <dsp:nvSpPr>
        <dsp:cNvPr id="0" name=""/>
        <dsp:cNvSpPr/>
      </dsp:nvSpPr>
      <dsp:spPr>
        <a:xfrm>
          <a:off x="3179714" y="1270375"/>
          <a:ext cx="1349469" cy="112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fr-FR" sz="1100" kern="1200"/>
            <a:t>Valorisation sur base des méthodes pertinentes retenues </a:t>
          </a:r>
          <a:endParaRPr lang="fr-BE" sz="1100" kern="1200"/>
        </a:p>
      </dsp:txBody>
      <dsp:txXfrm>
        <a:off x="3179714" y="1270375"/>
        <a:ext cx="1349469" cy="1122963"/>
      </dsp:txXfrm>
    </dsp:sp>
    <dsp:sp modelId="{74B42EDB-5536-493A-BDBD-3E8B9AE85C27}">
      <dsp:nvSpPr>
        <dsp:cNvPr id="0" name=""/>
        <dsp:cNvSpPr/>
      </dsp:nvSpPr>
      <dsp:spPr>
        <a:xfrm>
          <a:off x="4765341" y="210555"/>
          <a:ext cx="472314" cy="3963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DAE25D-4808-48AE-8EAE-B17EAB9FBE9A}">
      <dsp:nvSpPr>
        <dsp:cNvPr id="0" name=""/>
        <dsp:cNvSpPr/>
      </dsp:nvSpPr>
      <dsp:spPr>
        <a:xfrm>
          <a:off x="4765341" y="700732"/>
          <a:ext cx="1349469" cy="52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fr-FR" sz="1400" kern="1200"/>
            <a:t>Identification des points d’attention</a:t>
          </a:r>
          <a:endParaRPr lang="fr-BE" sz="1400" kern="1200"/>
        </a:p>
      </dsp:txBody>
      <dsp:txXfrm>
        <a:off x="4765341" y="700732"/>
        <a:ext cx="1349469" cy="525987"/>
      </dsp:txXfrm>
    </dsp:sp>
    <dsp:sp modelId="{98FD6FA6-7108-40B4-8063-19D1B0C3B143}">
      <dsp:nvSpPr>
        <dsp:cNvPr id="0" name=""/>
        <dsp:cNvSpPr/>
      </dsp:nvSpPr>
      <dsp:spPr>
        <a:xfrm>
          <a:off x="4762872" y="1372498"/>
          <a:ext cx="1349469" cy="112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fr-FR" sz="1100" kern="1200" dirty="0"/>
            <a:t>Eléments pouvant avoir une incidence sur la valorisation</a:t>
          </a:r>
          <a:endParaRPr lang="fr-BE" sz="1100" kern="1200" dirty="0"/>
        </a:p>
      </dsp:txBody>
      <dsp:txXfrm>
        <a:off x="4762872" y="1372498"/>
        <a:ext cx="1349469" cy="1122963"/>
      </dsp:txXfrm>
    </dsp:sp>
    <dsp:sp modelId="{23FADDB3-C1CC-4963-9008-C195C59E6BC2}">
      <dsp:nvSpPr>
        <dsp:cNvPr id="0" name=""/>
        <dsp:cNvSpPr/>
      </dsp:nvSpPr>
      <dsp:spPr>
        <a:xfrm>
          <a:off x="6350968" y="210555"/>
          <a:ext cx="472314" cy="3963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25C286-2D69-4316-94DA-8B00692ED2EB}">
      <dsp:nvSpPr>
        <dsp:cNvPr id="0" name=""/>
        <dsp:cNvSpPr/>
      </dsp:nvSpPr>
      <dsp:spPr>
        <a:xfrm>
          <a:off x="6350968" y="700732"/>
          <a:ext cx="1349469" cy="52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fr-FR" sz="1400" kern="1200"/>
            <a:t>Conclusions</a:t>
          </a:r>
          <a:endParaRPr lang="fr-BE" sz="1400" kern="1200"/>
        </a:p>
      </dsp:txBody>
      <dsp:txXfrm>
        <a:off x="6350968" y="700732"/>
        <a:ext cx="1349469" cy="525987"/>
      </dsp:txXfrm>
    </dsp:sp>
    <dsp:sp modelId="{40FB4D9F-1C58-49F5-AFF0-7658771BB364}">
      <dsp:nvSpPr>
        <dsp:cNvPr id="0" name=""/>
        <dsp:cNvSpPr/>
      </dsp:nvSpPr>
      <dsp:spPr>
        <a:xfrm>
          <a:off x="6350968" y="1270375"/>
          <a:ext cx="1349469" cy="112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fr-FR" sz="1100" kern="1200"/>
            <a:t>Rapport</a:t>
          </a:r>
          <a:endParaRPr lang="fr-BE" sz="1100" kern="1200"/>
        </a:p>
      </dsp:txBody>
      <dsp:txXfrm>
        <a:off x="6350968" y="1270375"/>
        <a:ext cx="1349469" cy="112296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1382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405DAE3-3A07-4A6A-9B8E-E1F48400C412}" type="datetimeFigureOut">
              <a:rPr lang="fr-FR"/>
              <a:pPr>
                <a:defRPr/>
              </a:pPr>
              <a:t>18/03/2023</a:t>
            </a:fld>
            <a:endParaRPr lang="fr-FR"/>
          </a:p>
        </p:txBody>
      </p:sp>
      <p:sp>
        <p:nvSpPr>
          <p:cNvPr id="1382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1382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E7BFED2-BCAD-411B-ABDC-DC979CBC3B27}" type="slidenum">
              <a:rPr lang="fr-FR"/>
              <a:pPr>
                <a:defRPr/>
              </a:pPr>
              <a:t>‹N°›</a:t>
            </a:fld>
            <a:endParaRPr lang="fr-FR"/>
          </a:p>
        </p:txBody>
      </p:sp>
    </p:spTree>
    <p:extLst>
      <p:ext uri="{BB962C8B-B14F-4D97-AF65-F5344CB8AC3E}">
        <p14:creationId xmlns:p14="http://schemas.microsoft.com/office/powerpoint/2010/main" val="836320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EA6E6-4A9F-4FF1-B651-9E51C5C073B0}" type="datetimeFigureOut">
              <a:rPr lang="fr-BE" smtClean="0"/>
              <a:t>18-03-23</a:t>
            </a:fld>
            <a:endParaRPr lang="fr-BE"/>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A6F104-38E1-4B9F-9B02-B4A19F2D558F}" type="slidenum">
              <a:rPr lang="fr-BE" smtClean="0"/>
              <a:t>‹N°›</a:t>
            </a:fld>
            <a:endParaRPr lang="fr-BE"/>
          </a:p>
        </p:txBody>
      </p:sp>
    </p:spTree>
    <p:extLst>
      <p:ext uri="{BB962C8B-B14F-4D97-AF65-F5344CB8AC3E}">
        <p14:creationId xmlns:p14="http://schemas.microsoft.com/office/powerpoint/2010/main" val="162564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B345D4A-8A64-4791-ADFB-FCCEF6E2A35D}"/>
              </a:ext>
            </a:extLst>
          </p:cNvPr>
          <p:cNvSpPr>
            <a:spLocks noGrp="1" noRot="1" noChangeAspect="1" noChangeArrowheads="1" noTextEdit="1"/>
          </p:cNvSpPr>
          <p:nvPr>
            <p:ph type="sldImg"/>
          </p:nvPr>
        </p:nvSpPr>
        <p:spPr bwMode="auto">
          <a:xfrm>
            <a:off x="996950" y="796925"/>
            <a:ext cx="5105400" cy="38290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F5326474-9C09-461C-9CC1-BC117302A6B6}"/>
              </a:ext>
            </a:extLst>
          </p:cNvPr>
          <p:cNvSpPr>
            <a:spLocks noGrp="1" noChangeArrowheads="1"/>
          </p:cNvSpPr>
          <p:nvPr>
            <p:ph type="body" idx="1"/>
          </p:nvPr>
        </p:nvSpPr>
        <p:spPr bwMode="auto">
          <a:xfrm>
            <a:off x="946150" y="4865688"/>
            <a:ext cx="52070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5271" tIns="47636" rIns="95271" bIns="47636"/>
          <a:lstStyle/>
          <a:p>
            <a:pPr eaLnBrk="1" hangingPunct="1"/>
            <a:r>
              <a:rPr lang="fr-FR" altLang="fr-FR">
                <a:cs typeface="Arial" panose="020B0604020202020204" pitchFamily="34" charset="0"/>
              </a:rPr>
              <a:t>Notes...…………………………………………………………………………</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187643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14</a:t>
            </a:fld>
            <a:endParaRPr lang="fr-BE"/>
          </a:p>
        </p:txBody>
      </p:sp>
    </p:spTree>
    <p:extLst>
      <p:ext uri="{BB962C8B-B14F-4D97-AF65-F5344CB8AC3E}">
        <p14:creationId xmlns:p14="http://schemas.microsoft.com/office/powerpoint/2010/main" val="2491928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15</a:t>
            </a:fld>
            <a:endParaRPr lang="fr-BE"/>
          </a:p>
        </p:txBody>
      </p:sp>
    </p:spTree>
    <p:extLst>
      <p:ext uri="{BB962C8B-B14F-4D97-AF65-F5344CB8AC3E}">
        <p14:creationId xmlns:p14="http://schemas.microsoft.com/office/powerpoint/2010/main" val="4116778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16</a:t>
            </a:fld>
            <a:endParaRPr lang="fr-BE"/>
          </a:p>
        </p:txBody>
      </p:sp>
    </p:spTree>
    <p:extLst>
      <p:ext uri="{BB962C8B-B14F-4D97-AF65-F5344CB8AC3E}">
        <p14:creationId xmlns:p14="http://schemas.microsoft.com/office/powerpoint/2010/main" val="3292168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17</a:t>
            </a:fld>
            <a:endParaRPr lang="fr-BE"/>
          </a:p>
        </p:txBody>
      </p:sp>
    </p:spTree>
    <p:extLst>
      <p:ext uri="{BB962C8B-B14F-4D97-AF65-F5344CB8AC3E}">
        <p14:creationId xmlns:p14="http://schemas.microsoft.com/office/powerpoint/2010/main" val="2028485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A6B3CD-053B-4FC8-A022-A41F8DBCE254}"/>
              </a:ext>
            </a:extLst>
          </p:cNvPr>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B7D59-CF01-445E-9416-E82519F1B4CE}" type="slidenum">
              <a:rPr kumimoji="0" lang="en-US" alt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106" name="Rectangle 2">
            <a:extLst>
              <a:ext uri="{FF2B5EF4-FFF2-40B4-BE49-F238E27FC236}">
                <a16:creationId xmlns:a16="http://schemas.microsoft.com/office/drawing/2014/main" id="{B60E34EB-F4FD-4C03-BA54-5A9480F85BDD}"/>
              </a:ext>
            </a:extLst>
          </p:cNvPr>
          <p:cNvSpPr>
            <a:spLocks noGrp="1" noRot="1" noChangeAspect="1" noChangeArrowheads="1" noTextEdit="1"/>
          </p:cNvSpPr>
          <p:nvPr>
            <p:ph type="sldImg"/>
          </p:nvPr>
        </p:nvSpPr>
        <p:spPr>
          <a:ln/>
        </p:spPr>
      </p:sp>
      <p:sp>
        <p:nvSpPr>
          <p:cNvPr id="303107" name="Rectangle 3">
            <a:extLst>
              <a:ext uri="{FF2B5EF4-FFF2-40B4-BE49-F238E27FC236}">
                <a16:creationId xmlns:a16="http://schemas.microsoft.com/office/drawing/2014/main" id="{C6E1D1CB-1AFE-45A8-8D3C-02D72226FB51}"/>
              </a:ext>
            </a:extLst>
          </p:cNvPr>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772280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20</a:t>
            </a:fld>
            <a:endParaRPr lang="fr-BE"/>
          </a:p>
        </p:txBody>
      </p:sp>
    </p:spTree>
    <p:extLst>
      <p:ext uri="{BB962C8B-B14F-4D97-AF65-F5344CB8AC3E}">
        <p14:creationId xmlns:p14="http://schemas.microsoft.com/office/powerpoint/2010/main" val="2424237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21</a:t>
            </a:fld>
            <a:endParaRPr lang="fr-BE"/>
          </a:p>
        </p:txBody>
      </p:sp>
    </p:spTree>
    <p:extLst>
      <p:ext uri="{BB962C8B-B14F-4D97-AF65-F5344CB8AC3E}">
        <p14:creationId xmlns:p14="http://schemas.microsoft.com/office/powerpoint/2010/main" val="2769002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FFE3893D-AB00-4BAB-BE3E-E83ACCAC9D8C}"/>
              </a:ext>
            </a:extLst>
          </p:cNvPr>
          <p:cNvSpPr>
            <a:spLocks noGrp="1" noRot="1" noChangeAspect="1" noChangeArrowheads="1" noTextEdit="1"/>
          </p:cNvSpPr>
          <p:nvPr>
            <p:ph type="sldImg"/>
          </p:nvPr>
        </p:nvSpPr>
        <p:spPr bwMode="auto">
          <a:xfrm>
            <a:off x="996950" y="796925"/>
            <a:ext cx="5105400" cy="38290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6A0BBADF-674F-4D3C-87BB-1D3190C37D78}"/>
              </a:ext>
            </a:extLst>
          </p:cNvPr>
          <p:cNvSpPr>
            <a:spLocks noGrp="1" noChangeArrowheads="1"/>
          </p:cNvSpPr>
          <p:nvPr>
            <p:ph type="body" idx="1"/>
          </p:nvPr>
        </p:nvSpPr>
        <p:spPr bwMode="auto">
          <a:xfrm>
            <a:off x="946150" y="4865688"/>
            <a:ext cx="52070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5271" tIns="47636" rIns="95271" bIns="47636"/>
          <a:lstStyle/>
          <a:p>
            <a:pPr eaLnBrk="1" hangingPunct="1"/>
            <a:r>
              <a:rPr lang="fr-FR" altLang="fr-FR">
                <a:cs typeface="Arial" panose="020B0604020202020204" pitchFamily="34" charset="0"/>
              </a:rPr>
              <a:t>Notes...…………………………………………………………………………</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2117305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23</a:t>
            </a:fld>
            <a:endParaRPr lang="fr-BE"/>
          </a:p>
        </p:txBody>
      </p:sp>
    </p:spTree>
    <p:extLst>
      <p:ext uri="{BB962C8B-B14F-4D97-AF65-F5344CB8AC3E}">
        <p14:creationId xmlns:p14="http://schemas.microsoft.com/office/powerpoint/2010/main" val="366960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24</a:t>
            </a:fld>
            <a:endParaRPr lang="fr-BE"/>
          </a:p>
        </p:txBody>
      </p:sp>
    </p:spTree>
    <p:extLst>
      <p:ext uri="{BB962C8B-B14F-4D97-AF65-F5344CB8AC3E}">
        <p14:creationId xmlns:p14="http://schemas.microsoft.com/office/powerpoint/2010/main" val="315730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B345D4A-8A64-4791-ADFB-FCCEF6E2A35D}"/>
              </a:ext>
            </a:extLst>
          </p:cNvPr>
          <p:cNvSpPr>
            <a:spLocks noGrp="1" noRot="1" noChangeAspect="1" noChangeArrowheads="1" noTextEdit="1"/>
          </p:cNvSpPr>
          <p:nvPr>
            <p:ph type="sldImg"/>
          </p:nvPr>
        </p:nvSpPr>
        <p:spPr bwMode="auto">
          <a:xfrm>
            <a:off x="996950" y="796925"/>
            <a:ext cx="5105400" cy="38290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F5326474-9C09-461C-9CC1-BC117302A6B6}"/>
              </a:ext>
            </a:extLst>
          </p:cNvPr>
          <p:cNvSpPr>
            <a:spLocks noGrp="1" noChangeArrowheads="1"/>
          </p:cNvSpPr>
          <p:nvPr>
            <p:ph type="body" idx="1"/>
          </p:nvPr>
        </p:nvSpPr>
        <p:spPr bwMode="auto">
          <a:xfrm>
            <a:off x="946150" y="4865688"/>
            <a:ext cx="52070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5271" tIns="47636" rIns="95271" bIns="47636"/>
          <a:lstStyle/>
          <a:p>
            <a:pPr eaLnBrk="1" hangingPunct="1"/>
            <a:r>
              <a:rPr lang="fr-FR" altLang="fr-FR">
                <a:cs typeface="Arial" panose="020B0604020202020204" pitchFamily="34" charset="0"/>
              </a:rPr>
              <a:t>Notes...…………………………………………………………………………</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3364658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25</a:t>
            </a:fld>
            <a:endParaRPr lang="fr-BE"/>
          </a:p>
        </p:txBody>
      </p:sp>
    </p:spTree>
    <p:extLst>
      <p:ext uri="{BB962C8B-B14F-4D97-AF65-F5344CB8AC3E}">
        <p14:creationId xmlns:p14="http://schemas.microsoft.com/office/powerpoint/2010/main" val="2008984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26</a:t>
            </a:fld>
            <a:endParaRPr lang="fr-BE"/>
          </a:p>
        </p:txBody>
      </p:sp>
    </p:spTree>
    <p:extLst>
      <p:ext uri="{BB962C8B-B14F-4D97-AF65-F5344CB8AC3E}">
        <p14:creationId xmlns:p14="http://schemas.microsoft.com/office/powerpoint/2010/main" val="3060720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27</a:t>
            </a:fld>
            <a:endParaRPr lang="fr-BE"/>
          </a:p>
        </p:txBody>
      </p:sp>
    </p:spTree>
    <p:extLst>
      <p:ext uri="{BB962C8B-B14F-4D97-AF65-F5344CB8AC3E}">
        <p14:creationId xmlns:p14="http://schemas.microsoft.com/office/powerpoint/2010/main" val="2563554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B84C6CB-BC8C-4F94-964C-F4C6E093CDEA}"/>
              </a:ext>
            </a:extLst>
          </p:cNvPr>
          <p:cNvSpPr>
            <a:spLocks noGrp="1" noRot="1" noChangeAspect="1" noChangeArrowheads="1" noTextEdit="1"/>
          </p:cNvSpPr>
          <p:nvPr>
            <p:ph type="sldImg"/>
          </p:nvPr>
        </p:nvSpPr>
        <p:spPr bwMode="auto">
          <a:xfrm>
            <a:off x="996950" y="796925"/>
            <a:ext cx="5105400" cy="38290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0836CDFF-BE30-4EA4-9EF4-1F90F60B49BE}"/>
              </a:ext>
            </a:extLst>
          </p:cNvPr>
          <p:cNvSpPr>
            <a:spLocks noGrp="1" noChangeArrowheads="1"/>
          </p:cNvSpPr>
          <p:nvPr>
            <p:ph type="body" idx="1"/>
          </p:nvPr>
        </p:nvSpPr>
        <p:spPr bwMode="auto">
          <a:xfrm>
            <a:off x="946150" y="4865688"/>
            <a:ext cx="52070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5271" tIns="47636" rIns="95271" bIns="47636"/>
          <a:lstStyle/>
          <a:p>
            <a:pPr eaLnBrk="1" hangingPunct="1"/>
            <a:r>
              <a:rPr lang="fr-FR" altLang="fr-FR" dirty="0">
                <a:cs typeface="Arial" panose="020B0604020202020204" pitchFamily="34" charset="0"/>
              </a:rPr>
              <a:t>Notes...…………………………………………………………………………</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endParaRPr lang="fr-FR" altLang="fr-FR" dirty="0">
              <a:cs typeface="Arial" panose="020B0604020202020204" pitchFamily="34" charset="0"/>
            </a:endParaRPr>
          </a:p>
        </p:txBody>
      </p:sp>
    </p:spTree>
    <p:extLst>
      <p:ext uri="{BB962C8B-B14F-4D97-AF65-F5344CB8AC3E}">
        <p14:creationId xmlns:p14="http://schemas.microsoft.com/office/powerpoint/2010/main" val="2649869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29</a:t>
            </a:fld>
            <a:endParaRPr lang="fr-BE"/>
          </a:p>
        </p:txBody>
      </p:sp>
    </p:spTree>
    <p:extLst>
      <p:ext uri="{BB962C8B-B14F-4D97-AF65-F5344CB8AC3E}">
        <p14:creationId xmlns:p14="http://schemas.microsoft.com/office/powerpoint/2010/main" val="2832385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F3864CB5-704C-43EC-BF7E-C4F0BF66A526}"/>
              </a:ext>
            </a:extLst>
          </p:cNvPr>
          <p:cNvSpPr>
            <a:spLocks noGrp="1" noRot="1" noChangeAspect="1" noChangeArrowheads="1" noTextEdit="1"/>
          </p:cNvSpPr>
          <p:nvPr>
            <p:ph type="sldImg"/>
          </p:nvPr>
        </p:nvSpPr>
        <p:spPr bwMode="auto">
          <a:xfrm>
            <a:off x="996950" y="796925"/>
            <a:ext cx="5105400" cy="38290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E23E847E-29E1-4F56-AF60-826FAF51C0D7}"/>
              </a:ext>
            </a:extLst>
          </p:cNvPr>
          <p:cNvSpPr>
            <a:spLocks noGrp="1" noChangeArrowheads="1"/>
          </p:cNvSpPr>
          <p:nvPr>
            <p:ph type="body" idx="1"/>
          </p:nvPr>
        </p:nvSpPr>
        <p:spPr bwMode="auto">
          <a:xfrm>
            <a:off x="946150" y="4865688"/>
            <a:ext cx="52070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5271" tIns="47636" rIns="95271" bIns="47636"/>
          <a:lstStyle/>
          <a:p>
            <a:pPr eaLnBrk="1" hangingPunct="1"/>
            <a:r>
              <a:rPr lang="fr-FR" altLang="fr-FR">
                <a:cs typeface="Arial" panose="020B0604020202020204" pitchFamily="34" charset="0"/>
              </a:rPr>
              <a:t>Notes...…………………………………………………………………………</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3458994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32</a:t>
            </a:fld>
            <a:endParaRPr lang="fr-BE"/>
          </a:p>
        </p:txBody>
      </p:sp>
    </p:spTree>
    <p:extLst>
      <p:ext uri="{BB962C8B-B14F-4D97-AF65-F5344CB8AC3E}">
        <p14:creationId xmlns:p14="http://schemas.microsoft.com/office/powerpoint/2010/main" val="3577654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33</a:t>
            </a:fld>
            <a:endParaRPr lang="fr-BE"/>
          </a:p>
        </p:txBody>
      </p:sp>
    </p:spTree>
    <p:extLst>
      <p:ext uri="{BB962C8B-B14F-4D97-AF65-F5344CB8AC3E}">
        <p14:creationId xmlns:p14="http://schemas.microsoft.com/office/powerpoint/2010/main" val="3754487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34</a:t>
            </a:fld>
            <a:endParaRPr lang="fr-BE"/>
          </a:p>
        </p:txBody>
      </p:sp>
    </p:spTree>
    <p:extLst>
      <p:ext uri="{BB962C8B-B14F-4D97-AF65-F5344CB8AC3E}">
        <p14:creationId xmlns:p14="http://schemas.microsoft.com/office/powerpoint/2010/main" val="2150485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35</a:t>
            </a:fld>
            <a:endParaRPr lang="fr-BE"/>
          </a:p>
        </p:txBody>
      </p:sp>
    </p:spTree>
    <p:extLst>
      <p:ext uri="{BB962C8B-B14F-4D97-AF65-F5344CB8AC3E}">
        <p14:creationId xmlns:p14="http://schemas.microsoft.com/office/powerpoint/2010/main" val="89864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7</a:t>
            </a:fld>
            <a:endParaRPr lang="fr-BE"/>
          </a:p>
        </p:txBody>
      </p:sp>
    </p:spTree>
    <p:extLst>
      <p:ext uri="{BB962C8B-B14F-4D97-AF65-F5344CB8AC3E}">
        <p14:creationId xmlns:p14="http://schemas.microsoft.com/office/powerpoint/2010/main" val="4045169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36</a:t>
            </a:fld>
            <a:endParaRPr lang="fr-BE"/>
          </a:p>
        </p:txBody>
      </p:sp>
    </p:spTree>
    <p:extLst>
      <p:ext uri="{BB962C8B-B14F-4D97-AF65-F5344CB8AC3E}">
        <p14:creationId xmlns:p14="http://schemas.microsoft.com/office/powerpoint/2010/main" val="3182607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37</a:t>
            </a:fld>
            <a:endParaRPr lang="fr-BE"/>
          </a:p>
        </p:txBody>
      </p:sp>
    </p:spTree>
    <p:extLst>
      <p:ext uri="{BB962C8B-B14F-4D97-AF65-F5344CB8AC3E}">
        <p14:creationId xmlns:p14="http://schemas.microsoft.com/office/powerpoint/2010/main" val="3631823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ECCCD1F7-FB83-4929-A843-786C951BDF6B}"/>
              </a:ext>
            </a:extLst>
          </p:cNvPr>
          <p:cNvSpPr>
            <a:spLocks noGrp="1" noRot="1" noChangeAspect="1" noTextEdit="1"/>
          </p:cNvSpPr>
          <p:nvPr>
            <p:ph type="sldImg"/>
          </p:nvPr>
        </p:nvSpPr>
        <p:spPr bwMode="auto">
          <a:xfrm>
            <a:off x="-2147483648" y="-2147483648"/>
            <a:ext cx="0" cy="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a:extLst>
              <a:ext uri="{FF2B5EF4-FFF2-40B4-BE49-F238E27FC236}">
                <a16:creationId xmlns:a16="http://schemas.microsoft.com/office/drawing/2014/main" id="{331C947B-553D-4DCA-83DA-51AC2B21BF8F}"/>
              </a:ext>
            </a:extLst>
          </p:cNvP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cs typeface="Arial" panose="020B0604020202020204" pitchFamily="34" charset="0"/>
            </a:endParaRPr>
          </a:p>
        </p:txBody>
      </p:sp>
      <p:sp>
        <p:nvSpPr>
          <p:cNvPr id="60420" name="Espace réservé du numéro de diapositive 3">
            <a:extLst>
              <a:ext uri="{FF2B5EF4-FFF2-40B4-BE49-F238E27FC236}">
                <a16:creationId xmlns:a16="http://schemas.microsoft.com/office/drawing/2014/main" id="{F93FF9F9-C0B7-4CDD-BF98-3FF0EFC3AA4A}"/>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FD7B3F1-2ABD-4D99-9199-C1156E6E2BB2}" type="slidenum">
              <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0248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71</a:t>
            </a:fld>
            <a:endParaRPr lang="fr-BE"/>
          </a:p>
        </p:txBody>
      </p:sp>
    </p:spTree>
    <p:extLst>
      <p:ext uri="{BB962C8B-B14F-4D97-AF65-F5344CB8AC3E}">
        <p14:creationId xmlns:p14="http://schemas.microsoft.com/office/powerpoint/2010/main" val="292853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8</a:t>
            </a:fld>
            <a:endParaRPr lang="fr-BE"/>
          </a:p>
        </p:txBody>
      </p:sp>
    </p:spTree>
    <p:extLst>
      <p:ext uri="{BB962C8B-B14F-4D97-AF65-F5344CB8AC3E}">
        <p14:creationId xmlns:p14="http://schemas.microsoft.com/office/powerpoint/2010/main" val="3369039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9</a:t>
            </a:fld>
            <a:endParaRPr lang="fr-BE"/>
          </a:p>
        </p:txBody>
      </p:sp>
    </p:spTree>
    <p:extLst>
      <p:ext uri="{BB962C8B-B14F-4D97-AF65-F5344CB8AC3E}">
        <p14:creationId xmlns:p14="http://schemas.microsoft.com/office/powerpoint/2010/main" val="228047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10</a:t>
            </a:fld>
            <a:endParaRPr lang="fr-BE"/>
          </a:p>
        </p:txBody>
      </p:sp>
    </p:spTree>
    <p:extLst>
      <p:ext uri="{BB962C8B-B14F-4D97-AF65-F5344CB8AC3E}">
        <p14:creationId xmlns:p14="http://schemas.microsoft.com/office/powerpoint/2010/main" val="3277507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11</a:t>
            </a:fld>
            <a:endParaRPr lang="fr-BE"/>
          </a:p>
        </p:txBody>
      </p:sp>
    </p:spTree>
    <p:extLst>
      <p:ext uri="{BB962C8B-B14F-4D97-AF65-F5344CB8AC3E}">
        <p14:creationId xmlns:p14="http://schemas.microsoft.com/office/powerpoint/2010/main" val="168018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12</a:t>
            </a:fld>
            <a:endParaRPr lang="fr-BE"/>
          </a:p>
        </p:txBody>
      </p:sp>
    </p:spTree>
    <p:extLst>
      <p:ext uri="{BB962C8B-B14F-4D97-AF65-F5344CB8AC3E}">
        <p14:creationId xmlns:p14="http://schemas.microsoft.com/office/powerpoint/2010/main" val="3360188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13</a:t>
            </a:fld>
            <a:endParaRPr lang="fr-BE"/>
          </a:p>
        </p:txBody>
      </p:sp>
    </p:spTree>
    <p:extLst>
      <p:ext uri="{BB962C8B-B14F-4D97-AF65-F5344CB8AC3E}">
        <p14:creationId xmlns:p14="http://schemas.microsoft.com/office/powerpoint/2010/main" val="155976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et contenu, alt.">
    <p:spTree>
      <p:nvGrpSpPr>
        <p:cNvPr id="1" name=""/>
        <p:cNvGrpSpPr/>
        <p:nvPr/>
      </p:nvGrpSpPr>
      <p:grpSpPr>
        <a:xfrm>
          <a:off x="0" y="0"/>
          <a:ext cx="0" cy="0"/>
          <a:chOff x="0" y="0"/>
          <a:chExt cx="0" cy="0"/>
        </a:xfrm>
      </p:grpSpPr>
      <p:sp>
        <p:nvSpPr>
          <p:cNvPr id="5"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8"/>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Title 1"/>
          <p:cNvSpPr>
            <a:spLocks noGrp="1"/>
          </p:cNvSpPr>
          <p:nvPr>
            <p:ph type="title"/>
          </p:nvPr>
        </p:nvSpPr>
        <p:spPr>
          <a:xfrm>
            <a:off x="498474" y="134471"/>
            <a:ext cx="7556313" cy="995082"/>
          </a:xfrm>
        </p:spPr>
        <p:txBody>
          <a:bodyPr anchor="b"/>
          <a:lstStyle/>
          <a:p>
            <a:r>
              <a:rPr lang="nl-BE"/>
              <a:t>Cliquez et modifiez le titre</a:t>
            </a:r>
            <a:endParaRPr/>
          </a:p>
        </p:txBody>
      </p:sp>
      <p:sp>
        <p:nvSpPr>
          <p:cNvPr id="3" name="Content Placeholder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7" name="Date Placeholder 3"/>
          <p:cNvSpPr>
            <a:spLocks noGrp="1"/>
          </p:cNvSpPr>
          <p:nvPr>
            <p:ph type="dt" sz="half" idx="10"/>
          </p:nvPr>
        </p:nvSpPr>
        <p:spPr/>
        <p:txBody>
          <a:bodyPr/>
          <a:lstStyle>
            <a:lvl1pPr>
              <a:defRPr/>
            </a:lvl1pPr>
          </a:lstStyle>
          <a:p>
            <a:pPr>
              <a:defRPr/>
            </a:pPr>
            <a:fld id="{234B4B3F-7BAC-4BCF-AF8A-72CF06DCD435}" type="datetimeFigureOut">
              <a:rPr lang="fr-FR"/>
              <a:pPr>
                <a:defRPr/>
              </a:pPr>
              <a:t>18/03/2023</a:t>
            </a:fld>
            <a:endParaRPr lang="fr-FR" dirty="0"/>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C6FAFFF1-6A26-4DEF-92B0-EF0456E07177}" type="slidenum">
              <a:rPr lang="fr-FR"/>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10"/>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9"/>
          <p:cNvSpPr txBox="1"/>
          <p:nvPr/>
        </p:nvSpPr>
        <p:spPr>
          <a:xfrm>
            <a:off x="3989388" y="3370263"/>
            <a:ext cx="220662" cy="369887"/>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nl-BE"/>
              <a:t>Cliquez et modifiez le titre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BE" noProof="0"/>
              <a:t>Cliquez sur l'icône pour ajouter une image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335CC43C-F66C-4662-ADB9-60B5555F0BC1}" type="datetimeFigureOut">
              <a:rPr lang="fr-FR"/>
              <a:pPr>
                <a:defRPr/>
              </a:pPr>
              <a:t>18/03/2023</a:t>
            </a:fld>
            <a:endParaRPr lang="fr-FR" dirty="0"/>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9D69E659-5951-4A4B-A9BD-71725EB69FD2}" type="slidenum">
              <a:rPr lang="fr-FR"/>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5" name="Rectangle 7"/>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8"/>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9"/>
          <p:cNvSpPr txBox="1"/>
          <p:nvPr/>
        </p:nvSpPr>
        <p:spPr>
          <a:xfrm>
            <a:off x="327025" y="4632325"/>
            <a:ext cx="220663" cy="369888"/>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nl-BE"/>
              <a:t>Cliquez et modifiez le titre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BE" noProof="0"/>
              <a:t>Cliquez sur l'icône pour ajouter une image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8" name="Date Placeholder 4"/>
          <p:cNvSpPr>
            <a:spLocks noGrp="1"/>
          </p:cNvSpPr>
          <p:nvPr>
            <p:ph type="dt" sz="half" idx="10"/>
          </p:nvPr>
        </p:nvSpPr>
        <p:spPr/>
        <p:txBody>
          <a:bodyPr/>
          <a:lstStyle>
            <a:lvl1pPr>
              <a:defRPr/>
            </a:lvl1pPr>
          </a:lstStyle>
          <a:p>
            <a:pPr>
              <a:defRPr/>
            </a:pPr>
            <a:fld id="{C7EEC056-6689-47FE-B419-3A42C186383F}" type="datetimeFigureOut">
              <a:rPr lang="fr-FR"/>
              <a:pPr>
                <a:defRPr/>
              </a:pPr>
              <a:t>18/03/2023</a:t>
            </a:fld>
            <a:endParaRPr lang="fr-FR" dirty="0"/>
          </a:p>
        </p:txBody>
      </p:sp>
      <p:sp>
        <p:nvSpPr>
          <p:cNvPr id="9" name="Footer Placeholder 5"/>
          <p:cNvSpPr>
            <a:spLocks noGrp="1"/>
          </p:cNvSpPr>
          <p:nvPr>
            <p:ph type="ftr" sz="quarter" idx="11"/>
          </p:nvPr>
        </p:nvSpPr>
        <p:spPr/>
        <p:txBody>
          <a:bodyPr/>
          <a:lstStyle>
            <a:lvl1pPr>
              <a:defRPr/>
            </a:lvl1pPr>
          </a:lstStyle>
          <a:p>
            <a:pPr>
              <a:defRPr/>
            </a:pPr>
            <a:endParaRPr lang="fr-FR"/>
          </a:p>
        </p:txBody>
      </p:sp>
      <p:sp>
        <p:nvSpPr>
          <p:cNvPr id="10" name="Slide Number Placeholder 6"/>
          <p:cNvSpPr>
            <a:spLocks noGrp="1"/>
          </p:cNvSpPr>
          <p:nvPr>
            <p:ph type="sldNum" sz="quarter" idx="12"/>
          </p:nvPr>
        </p:nvSpPr>
        <p:spPr/>
        <p:txBody>
          <a:bodyPr/>
          <a:lstStyle>
            <a:lvl1pPr>
              <a:defRPr/>
            </a:lvl1pPr>
          </a:lstStyle>
          <a:p>
            <a:pPr>
              <a:defRPr/>
            </a:pPr>
            <a:fld id="{E67F89F8-41AB-4857-8296-4682B77BA9FC}" type="slidenum">
              <a:rPr lang="fr-FR"/>
              <a:pPr>
                <a:defRPr/>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sp>
        <p:nvSpPr>
          <p:cNvPr id="6" name="Rectangle 7"/>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8"/>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rPr>
              <a:t>+</a:t>
            </a:r>
          </a:p>
        </p:txBody>
      </p:sp>
      <p:sp>
        <p:nvSpPr>
          <p:cNvPr id="8" name="Rectangle 9"/>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nl-BE"/>
              <a:t>Cliquez et modifiez le titre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a:defRPr/>
            </a:pPr>
            <a:fld id="{79428553-CFE4-4855-BAC1-B43D47ADA0AD}" type="datetimeFigureOut">
              <a:rPr lang="fr-FR"/>
              <a:pPr>
                <a:defRPr/>
              </a:pPr>
              <a:t>18/03/2023</a:t>
            </a:fld>
            <a:endParaRPr lang="fr-FR" dirty="0"/>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fr-FR"/>
          </a:p>
        </p:txBody>
      </p:sp>
      <p:sp>
        <p:nvSpPr>
          <p:cNvPr id="11" name="Slide Number Placeholder 6"/>
          <p:cNvSpPr>
            <a:spLocks noGrp="1"/>
          </p:cNvSpPr>
          <p:nvPr>
            <p:ph type="sldNum" sz="quarter" idx="17"/>
          </p:nvPr>
        </p:nvSpPr>
        <p:spPr/>
        <p:txBody>
          <a:bodyPr/>
          <a:lstStyle>
            <a:lvl1pPr>
              <a:defRPr/>
            </a:lvl1pPr>
          </a:lstStyle>
          <a:p>
            <a:pPr>
              <a:defRPr/>
            </a:pPr>
            <a:fld id="{B3BE4C75-D798-4019-ADEF-402FDB4DFF3E}" type="slidenum">
              <a:rPr lang="fr-FR"/>
              <a:pPr>
                <a:defRPr/>
              </a:pPr>
              <a:t>‹N°›</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sp>
        <p:nvSpPr>
          <p:cNvPr id="7"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8"/>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rPr>
              <a:t>+</a:t>
            </a:r>
          </a:p>
        </p:txBody>
      </p:sp>
      <p:sp>
        <p:nvSpPr>
          <p:cNvPr id="9" name="Rectangle 9"/>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10"/>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nl-BE"/>
              <a:t>Cliquez et modifiez le titre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nl-BE" noProof="0"/>
              <a:t>Cliquez sur l'icône pour ajouter une image</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a:defRPr/>
            </a:pPr>
            <a:fld id="{7DA7FC2D-50D5-4E06-8079-84BD05920706}" type="datetimeFigureOut">
              <a:rPr lang="fr-FR"/>
              <a:pPr>
                <a:defRPr/>
              </a:pPr>
              <a:t>18/03/2023</a:t>
            </a:fld>
            <a:endParaRPr lang="fr-FR" dirty="0"/>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endParaRPr lang="fr-FR"/>
          </a:p>
        </p:txBody>
      </p:sp>
      <p:sp>
        <p:nvSpPr>
          <p:cNvPr id="16" name="Slide Number Placeholder 6"/>
          <p:cNvSpPr>
            <a:spLocks noGrp="1"/>
          </p:cNvSpPr>
          <p:nvPr>
            <p:ph type="sldNum" sz="quarter" idx="18"/>
          </p:nvPr>
        </p:nvSpPr>
        <p:spPr/>
        <p:txBody>
          <a:bodyPr/>
          <a:lstStyle>
            <a:lvl1pPr>
              <a:defRPr/>
            </a:lvl1pPr>
          </a:lstStyle>
          <a:p>
            <a:pPr>
              <a:defRPr/>
            </a:pPr>
            <a:fld id="{281473BE-BE13-4614-9A59-011AE661766D}" type="slidenum">
              <a:rPr lang="fr-FR"/>
              <a:pPr>
                <a:defRPr/>
              </a:pPr>
              <a:t>‹N°›</a:t>
            </a:fld>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images avec légende, alt.">
    <p:spTree>
      <p:nvGrpSpPr>
        <p:cNvPr id="1" name=""/>
        <p:cNvGrpSpPr/>
        <p:nvPr/>
      </p:nvGrpSpPr>
      <p:grpSpPr>
        <a:xfrm>
          <a:off x="0" y="0"/>
          <a:ext cx="0" cy="0"/>
          <a:chOff x="0" y="0"/>
          <a:chExt cx="0" cy="0"/>
        </a:xfrm>
      </p:grpSpPr>
      <p:sp>
        <p:nvSpPr>
          <p:cNvPr id="7" name="Rectangle 10"/>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9"/>
          <p:cNvSpPr txBox="1"/>
          <p:nvPr/>
        </p:nvSpPr>
        <p:spPr>
          <a:xfrm>
            <a:off x="4749800" y="3370263"/>
            <a:ext cx="220663" cy="369887"/>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nl-BE"/>
              <a:t>Cliquez et modifiez le titre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BE" noProof="0"/>
              <a:t>Cliquez sur l'icône pour ajouter une image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a:defRPr/>
            </a:pPr>
            <a:fld id="{CD744AEE-9C16-4C1A-B9EF-FAA1A6740FB2}" type="datetimeFigureOut">
              <a:rPr lang="fr-FR"/>
              <a:pPr>
                <a:defRPr/>
              </a:pPr>
              <a:t>18/03/2023</a:t>
            </a:fld>
            <a:endParaRPr lang="fr-FR" dirty="0"/>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a:defRPr/>
            </a:pPr>
            <a:endParaRPr lang="fr-FR"/>
          </a:p>
        </p:txBody>
      </p:sp>
      <p:sp>
        <p:nvSpPr>
          <p:cNvPr id="11" name="Slide Number Placeholder 6"/>
          <p:cNvSpPr>
            <a:spLocks noGrp="1"/>
          </p:cNvSpPr>
          <p:nvPr>
            <p:ph type="sldNum" sz="quarter" idx="17"/>
          </p:nvPr>
        </p:nvSpPr>
        <p:spPr/>
        <p:txBody>
          <a:bodyPr/>
          <a:lstStyle>
            <a:lvl1pPr>
              <a:defRPr/>
            </a:lvl1pPr>
          </a:lstStyle>
          <a:p>
            <a:pPr>
              <a:defRPr/>
            </a:pPr>
            <a:fld id="{CCD49C2C-DA81-40F6-82E2-536DAF94288D}" type="slidenum">
              <a:rPr lang="fr-FR"/>
              <a:pPr>
                <a:defRPr/>
              </a:pPr>
              <a:t>‹N°›</a:t>
            </a:fld>
            <a:endParaRPr lang="fr-F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4"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8"/>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Title 1"/>
          <p:cNvSpPr>
            <a:spLocks noGrp="1"/>
          </p:cNvSpPr>
          <p:nvPr>
            <p:ph type="title"/>
          </p:nvPr>
        </p:nvSpPr>
        <p:spPr/>
        <p:txBody>
          <a:bodyPr/>
          <a:lstStyle/>
          <a:p>
            <a:r>
              <a:rPr lang="nl-BE"/>
              <a:t>Cliquez et modifiez le titre</a:t>
            </a:r>
            <a:endParaRPr/>
          </a:p>
        </p:txBody>
      </p:sp>
      <p:sp>
        <p:nvSpPr>
          <p:cNvPr id="3" name="Vertical Text Placeholder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6" name="Date Placeholder 3"/>
          <p:cNvSpPr>
            <a:spLocks noGrp="1"/>
          </p:cNvSpPr>
          <p:nvPr>
            <p:ph type="dt" sz="half" idx="10"/>
          </p:nvPr>
        </p:nvSpPr>
        <p:spPr/>
        <p:txBody>
          <a:bodyPr/>
          <a:lstStyle>
            <a:lvl1pPr>
              <a:defRPr/>
            </a:lvl1pPr>
          </a:lstStyle>
          <a:p>
            <a:pPr>
              <a:defRPr/>
            </a:pPr>
            <a:fld id="{95E58F57-6C1E-44B5-9DBB-FDF871C72828}" type="datetimeFigureOut">
              <a:rPr lang="fr-FR"/>
              <a:pPr>
                <a:defRPr/>
              </a:pPr>
              <a:t>18/03/2023</a:t>
            </a:fld>
            <a:endParaRPr lang="fr-FR" dirty="0"/>
          </a:p>
        </p:txBody>
      </p:sp>
      <p:sp>
        <p:nvSpPr>
          <p:cNvPr id="7" name="Footer Placeholder 4"/>
          <p:cNvSpPr>
            <a:spLocks noGrp="1"/>
          </p:cNvSpPr>
          <p:nvPr>
            <p:ph type="ftr" sz="quarter" idx="11"/>
          </p:nvPr>
        </p:nvSpPr>
        <p:spPr/>
        <p:txBody>
          <a:bodyPr/>
          <a:lstStyle>
            <a:lvl1pPr>
              <a:defRPr/>
            </a:lvl1pPr>
          </a:lstStyle>
          <a:p>
            <a:pPr>
              <a:defRPr/>
            </a:pPr>
            <a:endParaRPr lang="fr-FR"/>
          </a:p>
        </p:txBody>
      </p:sp>
      <p:sp>
        <p:nvSpPr>
          <p:cNvPr id="8" name="Slide Number Placeholder 5"/>
          <p:cNvSpPr>
            <a:spLocks noGrp="1"/>
          </p:cNvSpPr>
          <p:nvPr>
            <p:ph type="sldNum" sz="quarter" idx="12"/>
          </p:nvPr>
        </p:nvSpPr>
        <p:spPr/>
        <p:txBody>
          <a:bodyPr/>
          <a:lstStyle>
            <a:lvl1pPr>
              <a:defRPr/>
            </a:lvl1pPr>
          </a:lstStyle>
          <a:p>
            <a:pPr>
              <a:defRPr/>
            </a:pPr>
            <a:fld id="{32B03567-7C8E-40E7-95A2-0600B760CBA8}" type="slidenum">
              <a:rPr lang="fr-FR"/>
              <a:pPr>
                <a:defRPr/>
              </a:pPr>
              <a:t>‹N°›</a:t>
            </a:fld>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4" name="Rectangle 9"/>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8"/>
          <p:cNvSpPr txBox="1"/>
          <p:nvPr/>
        </p:nvSpPr>
        <p:spPr>
          <a:xfrm rot="16200000">
            <a:off x="8593932" y="561181"/>
            <a:ext cx="260350" cy="554037"/>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Vertical Title 1"/>
          <p:cNvSpPr>
            <a:spLocks noGrp="1"/>
          </p:cNvSpPr>
          <p:nvPr>
            <p:ph type="title" orient="vert"/>
          </p:nvPr>
        </p:nvSpPr>
        <p:spPr>
          <a:xfrm>
            <a:off x="7995772" y="954742"/>
            <a:ext cx="681318" cy="5171422"/>
          </a:xfrm>
        </p:spPr>
        <p:txBody>
          <a:bodyPr vert="eaVert"/>
          <a:lstStyle/>
          <a:p>
            <a:r>
              <a:rPr lang="nl-BE"/>
              <a:t>Cliquez et modifiez le titre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6" name="Date Placeholder 3"/>
          <p:cNvSpPr>
            <a:spLocks noGrp="1"/>
          </p:cNvSpPr>
          <p:nvPr>
            <p:ph type="dt" sz="half" idx="10"/>
          </p:nvPr>
        </p:nvSpPr>
        <p:spPr/>
        <p:txBody>
          <a:bodyPr/>
          <a:lstStyle>
            <a:lvl1pPr>
              <a:defRPr/>
            </a:lvl1pPr>
          </a:lstStyle>
          <a:p>
            <a:pPr>
              <a:defRPr/>
            </a:pPr>
            <a:fld id="{D4F568CF-E8E2-4C92-B267-08AA1A811AB6}" type="datetimeFigureOut">
              <a:rPr lang="fr-FR"/>
              <a:pPr>
                <a:defRPr/>
              </a:pPr>
              <a:t>18/03/2023</a:t>
            </a:fld>
            <a:endParaRPr lang="fr-FR" dirty="0"/>
          </a:p>
        </p:txBody>
      </p:sp>
      <p:sp>
        <p:nvSpPr>
          <p:cNvPr id="7" name="Footer Placeholder 4"/>
          <p:cNvSpPr>
            <a:spLocks noGrp="1"/>
          </p:cNvSpPr>
          <p:nvPr>
            <p:ph type="ftr" sz="quarter" idx="11"/>
          </p:nvPr>
        </p:nvSpPr>
        <p:spPr/>
        <p:txBody>
          <a:bodyPr/>
          <a:lstStyle>
            <a:lvl1pPr>
              <a:defRPr/>
            </a:lvl1pPr>
          </a:lstStyle>
          <a:p>
            <a:pPr>
              <a:defRPr/>
            </a:pPr>
            <a:endParaRPr lang="fr-FR"/>
          </a:p>
        </p:txBody>
      </p:sp>
      <p:sp>
        <p:nvSpPr>
          <p:cNvPr id="8" name="Slide Number Placeholder 5"/>
          <p:cNvSpPr>
            <a:spLocks noGrp="1"/>
          </p:cNvSpPr>
          <p:nvPr>
            <p:ph type="sldNum" sz="quarter" idx="12"/>
          </p:nvPr>
        </p:nvSpPr>
        <p:spPr/>
        <p:txBody>
          <a:bodyPr/>
          <a:lstStyle>
            <a:lvl1pPr>
              <a:defRPr/>
            </a:lvl1pPr>
          </a:lstStyle>
          <a:p>
            <a:pPr>
              <a:defRPr/>
            </a:pPr>
            <a:fld id="{4C02238B-74EE-4D98-B4FB-D0080C154003}" type="slidenum">
              <a:rPr lang="fr-FR"/>
              <a:pPr>
                <a:defRPr/>
              </a:pPr>
              <a:t>‹N°›</a:t>
            </a:fld>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960AAA-8717-4C6C-9DEF-58EE089ABBAA}" type="datetimeFigureOut">
              <a:rPr lang="fr-FR"/>
              <a:pPr>
                <a:defRPr/>
              </a:pPr>
              <a:t>18/03/2023</a:t>
            </a:fld>
            <a:endParaRPr lang="fr-FR" dirty="0"/>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6765D4A4-7128-4716-97C0-AAAACE76DA96}" type="slidenum">
              <a:rPr lang="fr-FR"/>
              <a:pPr>
                <a:defRPr/>
              </a:pPr>
              <a:t>‹N°›</a:t>
            </a:fld>
            <a:endParaRPr lang="fr-F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3DF3BB43-1B99-4669-80C9-30C9EDBF5946}" type="datetimeFigureOut">
              <a:rPr lang="fr-FR"/>
              <a:pPr>
                <a:defRPr/>
              </a:pPr>
              <a:t>18/03/2023</a:t>
            </a:fld>
            <a:endParaRPr lang="fr-FR" dirty="0"/>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166C20C-1A1E-47C4-98A5-25FBD065590D}" type="slidenum">
              <a:rPr lang="fr-FR"/>
              <a:pPr>
                <a:defRPr/>
              </a:pPr>
              <a:t>‹N°›</a:t>
            </a:fld>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1116012"/>
          </a:xfrm>
        </p:spPr>
        <p:txBody>
          <a:bodyPr/>
          <a:lstStyle/>
          <a:p>
            <a:r>
              <a:rPr lang="en-US"/>
              <a:t>Click to edit Master title style</a:t>
            </a:r>
            <a:endParaRPr lang="fr-FR"/>
          </a:p>
        </p:txBody>
      </p:sp>
      <p:sp>
        <p:nvSpPr>
          <p:cNvPr id="3" name="Content Placeholder 2"/>
          <p:cNvSpPr>
            <a:spLocks noGrp="1"/>
          </p:cNvSpPr>
          <p:nvPr>
            <p:ph sz="half" idx="1"/>
          </p:nvPr>
        </p:nvSpPr>
        <p:spPr>
          <a:xfrm>
            <a:off x="498475" y="19812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352925" y="19812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3"/>
          <p:cNvSpPr>
            <a:spLocks noGrp="1"/>
          </p:cNvSpPr>
          <p:nvPr>
            <p:ph type="dt" sz="half" idx="10"/>
          </p:nvPr>
        </p:nvSpPr>
        <p:spPr/>
        <p:txBody>
          <a:bodyPr/>
          <a:lstStyle>
            <a:lvl1pPr>
              <a:defRPr/>
            </a:lvl1pPr>
          </a:lstStyle>
          <a:p>
            <a:pPr>
              <a:defRPr/>
            </a:pPr>
            <a:fld id="{70A4CF79-CCC3-4166-A584-A4B087FDFBAB}" type="datetimeFigureOut">
              <a:rPr lang="fr-FR"/>
              <a:pPr>
                <a:defRPr/>
              </a:pPr>
              <a:t>18/03/2023</a:t>
            </a:fld>
            <a:endParaRPr lang="fr-FR" dirty="0"/>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9CD4DC9-323E-45E8-B153-8C44AE726D9C}"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9"/>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14"/>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nl-BE"/>
              <a:t>Cliquez et modifiez le titre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a:r>
              <a:rPr lang="nl-BE"/>
              <a:t>Cliquez pour modifier les styles du texte du masque</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a:defRPr/>
            </a:pPr>
            <a:fld id="{9CC0DED6-00D4-47C3-B151-1AE05B679598}" type="datetimeFigureOut">
              <a:rPr lang="fr-FR"/>
              <a:pPr>
                <a:defRPr/>
              </a:pPr>
              <a:t>18/03/2023</a:t>
            </a:fld>
            <a:endParaRPr lang="fr-FR" dirty="0"/>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1116012"/>
          </a:xfrm>
        </p:spPr>
        <p:txBody>
          <a:bodyPr/>
          <a:lstStyle/>
          <a:p>
            <a:r>
              <a:rPr lang="en-US"/>
              <a:t>Click to edit Master title style</a:t>
            </a:r>
            <a:endParaRPr lang="fr-FR"/>
          </a:p>
        </p:txBody>
      </p:sp>
      <p:sp>
        <p:nvSpPr>
          <p:cNvPr id="3" name="Content Placeholder 2"/>
          <p:cNvSpPr>
            <a:spLocks noGrp="1"/>
          </p:cNvSpPr>
          <p:nvPr>
            <p:ph idx="1"/>
          </p:nvPr>
        </p:nvSpPr>
        <p:spPr>
          <a:xfrm>
            <a:off x="498475" y="1981200"/>
            <a:ext cx="7556500" cy="41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lvl1pPr>
              <a:defRPr/>
            </a:lvl1pPr>
          </a:lstStyle>
          <a:p>
            <a:pPr>
              <a:defRPr/>
            </a:pPr>
            <a:fld id="{2AE03976-5977-487C-B175-08F68C2160B8}" type="datetimeFigureOut">
              <a:rPr lang="fr-FR"/>
              <a:pPr>
                <a:defRPr/>
              </a:pPr>
              <a:t>18/03/2023</a:t>
            </a:fld>
            <a:endParaRPr lang="fr-FR" dirty="0"/>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8B1FB96-8E2C-4A8E-AEFE-3C274D084598}" type="slidenum">
              <a:rPr lang="fr-FR"/>
              <a:pPr>
                <a:defRPr/>
              </a:pPr>
              <a:t>‹N°›</a:t>
            </a:fld>
            <a:endParaRPr lang="fr-F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AB167-0B22-4E17-AF2D-6A5F70639109}"/>
              </a:ext>
            </a:extLst>
          </p:cNvPr>
          <p:cNvSpPr>
            <a:spLocks noGrp="1"/>
          </p:cNvSpPr>
          <p:nvPr>
            <p:ph type="ctrTitle"/>
          </p:nvPr>
        </p:nvSpPr>
        <p:spPr>
          <a:xfrm>
            <a:off x="1143000" y="1121833"/>
            <a:ext cx="6858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1C69CF10-9620-4310-874B-6F842DB608D3}"/>
              </a:ext>
            </a:extLst>
          </p:cNvPr>
          <p:cNvSpPr>
            <a:spLocks noGrp="1"/>
          </p:cNvSpPr>
          <p:nvPr>
            <p:ph type="subTitle" idx="1"/>
          </p:nvPr>
        </p:nvSpPr>
        <p:spPr>
          <a:xfrm>
            <a:off x="1143000" y="3602568"/>
            <a:ext cx="6858000" cy="165523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5E029877-1581-4D6B-A8CF-204F5E2A20BE}"/>
              </a:ext>
            </a:extLst>
          </p:cNvPr>
          <p:cNvSpPr>
            <a:spLocks noGrp="1"/>
          </p:cNvSpPr>
          <p:nvPr>
            <p:ph type="dt" sz="half" idx="10"/>
          </p:nvPr>
        </p:nvSpPr>
        <p:spPr/>
        <p:txBody>
          <a:bodyPr/>
          <a:lstStyle/>
          <a:p>
            <a:fld id="{BB176683-8BEF-42C3-B68F-A107F922E88E}" type="datetime1">
              <a:rPr lang="fr-FR" smtClean="0"/>
              <a:t>18/03/2023</a:t>
            </a:fld>
            <a:endParaRPr lang="fr-BE"/>
          </a:p>
        </p:txBody>
      </p:sp>
      <p:sp>
        <p:nvSpPr>
          <p:cNvPr id="5" name="Espace réservé du pied de page 4">
            <a:extLst>
              <a:ext uri="{FF2B5EF4-FFF2-40B4-BE49-F238E27FC236}">
                <a16:creationId xmlns:a16="http://schemas.microsoft.com/office/drawing/2014/main" id="{7CE87F1D-6B7D-4B60-8976-D66238C11B8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583DDBDD-5100-4635-B6D2-B4EC0FEDF5BA}"/>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2892833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A14CB8-74FD-4BDC-9B6A-CC72FB7EB0DD}"/>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DB3DE82F-46A0-4682-B03B-11546A3A8C2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BDA3889-C40D-4F6F-9A77-857AEC0ED2E3}"/>
              </a:ext>
            </a:extLst>
          </p:cNvPr>
          <p:cNvSpPr>
            <a:spLocks noGrp="1"/>
          </p:cNvSpPr>
          <p:nvPr>
            <p:ph type="dt" sz="half" idx="10"/>
          </p:nvPr>
        </p:nvSpPr>
        <p:spPr/>
        <p:txBody>
          <a:bodyPr/>
          <a:lstStyle/>
          <a:p>
            <a:fld id="{81D91EA4-41FA-4450-ABAD-6B3F7703F605}" type="datetime1">
              <a:rPr lang="fr-FR" smtClean="0"/>
              <a:t>18/03/2023</a:t>
            </a:fld>
            <a:endParaRPr lang="fr-BE"/>
          </a:p>
        </p:txBody>
      </p:sp>
      <p:sp>
        <p:nvSpPr>
          <p:cNvPr id="5" name="Espace réservé du pied de page 4">
            <a:extLst>
              <a:ext uri="{FF2B5EF4-FFF2-40B4-BE49-F238E27FC236}">
                <a16:creationId xmlns:a16="http://schemas.microsoft.com/office/drawing/2014/main" id="{2F62E0C1-D206-4FA1-8303-35DE241D2E1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AE5A1A15-521B-4950-B8A2-5AE9B150AA2F}"/>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3917774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5F3003-416A-4610-A926-50B0621B56CF}"/>
              </a:ext>
            </a:extLst>
          </p:cNvPr>
          <p:cNvSpPr>
            <a:spLocks noGrp="1"/>
          </p:cNvSpPr>
          <p:nvPr>
            <p:ph type="title"/>
          </p:nvPr>
        </p:nvSpPr>
        <p:spPr>
          <a:xfrm>
            <a:off x="623888" y="1710267"/>
            <a:ext cx="7886700" cy="285326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B6BE9A3C-B2B7-47A9-9E08-B94B42C292F2}"/>
              </a:ext>
            </a:extLst>
          </p:cNvPr>
          <p:cNvSpPr>
            <a:spLocks noGrp="1"/>
          </p:cNvSpPr>
          <p:nvPr>
            <p:ph type="body" idx="1"/>
          </p:nvPr>
        </p:nvSpPr>
        <p:spPr>
          <a:xfrm>
            <a:off x="623888" y="4588934"/>
            <a:ext cx="7886700" cy="150071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2A26A5F-A5DA-4D3F-B961-986D6FDEE5D4}"/>
              </a:ext>
            </a:extLst>
          </p:cNvPr>
          <p:cNvSpPr>
            <a:spLocks noGrp="1"/>
          </p:cNvSpPr>
          <p:nvPr>
            <p:ph type="dt" sz="half" idx="10"/>
          </p:nvPr>
        </p:nvSpPr>
        <p:spPr/>
        <p:txBody>
          <a:bodyPr/>
          <a:lstStyle/>
          <a:p>
            <a:fld id="{BC05223E-C8EB-4E25-8DFE-ED07C0D3E76B}" type="datetime1">
              <a:rPr lang="fr-FR" smtClean="0"/>
              <a:t>18/03/2023</a:t>
            </a:fld>
            <a:endParaRPr lang="fr-BE"/>
          </a:p>
        </p:txBody>
      </p:sp>
      <p:sp>
        <p:nvSpPr>
          <p:cNvPr id="5" name="Espace réservé du pied de page 4">
            <a:extLst>
              <a:ext uri="{FF2B5EF4-FFF2-40B4-BE49-F238E27FC236}">
                <a16:creationId xmlns:a16="http://schemas.microsoft.com/office/drawing/2014/main" id="{3EEBE518-A48C-4339-B094-3E1A6FD371B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F65BFFB-74FD-449A-890B-6E904340192D}"/>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1489381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4260F-82C9-4B4F-B9B9-71D019EE6A99}"/>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C39CAB70-F3E1-4BE7-801C-9EBA6A24CBFD}"/>
              </a:ext>
            </a:extLst>
          </p:cNvPr>
          <p:cNvSpPr>
            <a:spLocks noGrp="1"/>
          </p:cNvSpPr>
          <p:nvPr>
            <p:ph sz="half" idx="1"/>
          </p:nvPr>
        </p:nvSpPr>
        <p:spPr>
          <a:xfrm>
            <a:off x="628650" y="1826684"/>
            <a:ext cx="3867150" cy="43497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2C5F6EE8-F05D-478F-B309-07A71132DED1}"/>
              </a:ext>
            </a:extLst>
          </p:cNvPr>
          <p:cNvSpPr>
            <a:spLocks noGrp="1"/>
          </p:cNvSpPr>
          <p:nvPr>
            <p:ph sz="half" idx="2"/>
          </p:nvPr>
        </p:nvSpPr>
        <p:spPr>
          <a:xfrm>
            <a:off x="4648200" y="1826684"/>
            <a:ext cx="3867150" cy="43497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627A25D9-8B9A-4DEF-A325-51866ADF3D48}"/>
              </a:ext>
            </a:extLst>
          </p:cNvPr>
          <p:cNvSpPr>
            <a:spLocks noGrp="1"/>
          </p:cNvSpPr>
          <p:nvPr>
            <p:ph type="dt" sz="half" idx="10"/>
          </p:nvPr>
        </p:nvSpPr>
        <p:spPr/>
        <p:txBody>
          <a:bodyPr/>
          <a:lstStyle/>
          <a:p>
            <a:fld id="{978A415F-8CD9-4D25-86C0-AB3DCFB64263}" type="datetime1">
              <a:rPr lang="fr-FR" smtClean="0"/>
              <a:t>18/03/2023</a:t>
            </a:fld>
            <a:endParaRPr lang="fr-BE"/>
          </a:p>
        </p:txBody>
      </p:sp>
      <p:sp>
        <p:nvSpPr>
          <p:cNvPr id="6" name="Espace réservé du pied de page 5">
            <a:extLst>
              <a:ext uri="{FF2B5EF4-FFF2-40B4-BE49-F238E27FC236}">
                <a16:creationId xmlns:a16="http://schemas.microsoft.com/office/drawing/2014/main" id="{8900B4EB-4765-475B-9209-A5EC79BF6626}"/>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92FE9FD4-3B56-4D5B-BA22-CBE4C3E3204D}"/>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3813704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E0365A-849D-4C13-8AC3-8B66EDB991E8}"/>
              </a:ext>
            </a:extLst>
          </p:cNvPr>
          <p:cNvSpPr>
            <a:spLocks noGrp="1"/>
          </p:cNvSpPr>
          <p:nvPr>
            <p:ph type="title"/>
          </p:nvPr>
        </p:nvSpPr>
        <p:spPr>
          <a:xfrm>
            <a:off x="630238" y="366185"/>
            <a:ext cx="7886700" cy="132503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1FBE4E1E-B0F9-4C84-B97C-B3FFCC545743}"/>
              </a:ext>
            </a:extLst>
          </p:cNvPr>
          <p:cNvSpPr>
            <a:spLocks noGrp="1"/>
          </p:cNvSpPr>
          <p:nvPr>
            <p:ph type="body" idx="1"/>
          </p:nvPr>
        </p:nvSpPr>
        <p:spPr>
          <a:xfrm>
            <a:off x="630239" y="1680634"/>
            <a:ext cx="3868737"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93C214-5D89-4483-B71D-173B8A8A8A58}"/>
              </a:ext>
            </a:extLst>
          </p:cNvPr>
          <p:cNvSpPr>
            <a:spLocks noGrp="1"/>
          </p:cNvSpPr>
          <p:nvPr>
            <p:ph sz="half" idx="2"/>
          </p:nvPr>
        </p:nvSpPr>
        <p:spPr>
          <a:xfrm>
            <a:off x="630239" y="2506133"/>
            <a:ext cx="3868737" cy="3683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3758CEF5-3CD4-4E3C-B13E-BD78DF593E22}"/>
              </a:ext>
            </a:extLst>
          </p:cNvPr>
          <p:cNvSpPr>
            <a:spLocks noGrp="1"/>
          </p:cNvSpPr>
          <p:nvPr>
            <p:ph type="body" sz="quarter" idx="3"/>
          </p:nvPr>
        </p:nvSpPr>
        <p:spPr>
          <a:xfrm>
            <a:off x="4629150" y="1680634"/>
            <a:ext cx="3887788"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0667B86-6575-4F7C-A081-59CBFCF21918}"/>
              </a:ext>
            </a:extLst>
          </p:cNvPr>
          <p:cNvSpPr>
            <a:spLocks noGrp="1"/>
          </p:cNvSpPr>
          <p:nvPr>
            <p:ph sz="quarter" idx="4"/>
          </p:nvPr>
        </p:nvSpPr>
        <p:spPr>
          <a:xfrm>
            <a:off x="4629150" y="2506133"/>
            <a:ext cx="3887788" cy="3683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EF50B90B-4ACD-4D82-9B27-85253D5FBBC7}"/>
              </a:ext>
            </a:extLst>
          </p:cNvPr>
          <p:cNvSpPr>
            <a:spLocks noGrp="1"/>
          </p:cNvSpPr>
          <p:nvPr>
            <p:ph type="dt" sz="half" idx="10"/>
          </p:nvPr>
        </p:nvSpPr>
        <p:spPr/>
        <p:txBody>
          <a:bodyPr/>
          <a:lstStyle/>
          <a:p>
            <a:fld id="{1B76A046-3C76-4805-9AF3-AA6D9650E2C8}" type="datetime1">
              <a:rPr lang="fr-FR" smtClean="0"/>
              <a:t>18/03/2023</a:t>
            </a:fld>
            <a:endParaRPr lang="fr-BE"/>
          </a:p>
        </p:txBody>
      </p:sp>
      <p:sp>
        <p:nvSpPr>
          <p:cNvPr id="8" name="Espace réservé du pied de page 7">
            <a:extLst>
              <a:ext uri="{FF2B5EF4-FFF2-40B4-BE49-F238E27FC236}">
                <a16:creationId xmlns:a16="http://schemas.microsoft.com/office/drawing/2014/main" id="{8490604A-CD80-41D9-8B6F-8909038243C0}"/>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250537CC-44A2-4049-A3EB-83416CA2EB45}"/>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627134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427B5B-A667-4D79-A0D4-79BC3DC001F6}"/>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CB657410-2083-4685-80DF-E3BF37E6AF20}"/>
              </a:ext>
            </a:extLst>
          </p:cNvPr>
          <p:cNvSpPr>
            <a:spLocks noGrp="1"/>
          </p:cNvSpPr>
          <p:nvPr>
            <p:ph type="dt" sz="half" idx="10"/>
          </p:nvPr>
        </p:nvSpPr>
        <p:spPr/>
        <p:txBody>
          <a:bodyPr/>
          <a:lstStyle/>
          <a:p>
            <a:fld id="{3472010F-44D5-48EE-8D7F-A7FDB9919E46}" type="datetime1">
              <a:rPr lang="fr-FR" smtClean="0"/>
              <a:t>18/03/2023</a:t>
            </a:fld>
            <a:endParaRPr lang="fr-BE"/>
          </a:p>
        </p:txBody>
      </p:sp>
      <p:sp>
        <p:nvSpPr>
          <p:cNvPr id="4" name="Espace réservé du pied de page 3">
            <a:extLst>
              <a:ext uri="{FF2B5EF4-FFF2-40B4-BE49-F238E27FC236}">
                <a16:creationId xmlns:a16="http://schemas.microsoft.com/office/drawing/2014/main" id="{F83D6698-9CCF-4479-B40E-5AEBE92F3318}"/>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C8736D28-3C52-47F4-B230-10A71679C4A8}"/>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1253223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2CA51F6-AA72-477D-A89F-2F86F095D0A7}"/>
              </a:ext>
            </a:extLst>
          </p:cNvPr>
          <p:cNvSpPr>
            <a:spLocks noGrp="1"/>
          </p:cNvSpPr>
          <p:nvPr>
            <p:ph type="dt" sz="half" idx="10"/>
          </p:nvPr>
        </p:nvSpPr>
        <p:spPr/>
        <p:txBody>
          <a:bodyPr/>
          <a:lstStyle/>
          <a:p>
            <a:fld id="{DBDEEF3B-C15E-4145-9104-DA8F6425711A}" type="datetime1">
              <a:rPr lang="fr-FR" smtClean="0"/>
              <a:t>18/03/2023</a:t>
            </a:fld>
            <a:endParaRPr lang="fr-BE"/>
          </a:p>
        </p:txBody>
      </p:sp>
      <p:sp>
        <p:nvSpPr>
          <p:cNvPr id="3" name="Espace réservé du pied de page 2">
            <a:extLst>
              <a:ext uri="{FF2B5EF4-FFF2-40B4-BE49-F238E27FC236}">
                <a16:creationId xmlns:a16="http://schemas.microsoft.com/office/drawing/2014/main" id="{519271F7-B257-40FE-972F-A2C574BDFADF}"/>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5E74B4F7-E97E-4045-805C-292CAE704BBF}"/>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2316398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8C0727-4505-4424-B24B-EC62D225CD51}"/>
              </a:ext>
            </a:extLst>
          </p:cNvPr>
          <p:cNvSpPr>
            <a:spLocks noGrp="1"/>
          </p:cNvSpPr>
          <p:nvPr>
            <p:ph type="title"/>
          </p:nvPr>
        </p:nvSpPr>
        <p:spPr>
          <a:xfrm>
            <a:off x="630239" y="457200"/>
            <a:ext cx="2949575"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F08085C4-11E0-4488-A94E-F4BFC9573246}"/>
              </a:ext>
            </a:extLst>
          </p:cNvPr>
          <p:cNvSpPr>
            <a:spLocks noGrp="1"/>
          </p:cNvSpPr>
          <p:nvPr>
            <p:ph idx="1"/>
          </p:nvPr>
        </p:nvSpPr>
        <p:spPr>
          <a:xfrm>
            <a:off x="3887788" y="988485"/>
            <a:ext cx="4629150"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D1F99050-0846-4F82-BEEC-B7C4BDD3BADC}"/>
              </a:ext>
            </a:extLst>
          </p:cNvPr>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7AFF684-354C-49CF-AB62-657D75299371}"/>
              </a:ext>
            </a:extLst>
          </p:cNvPr>
          <p:cNvSpPr>
            <a:spLocks noGrp="1"/>
          </p:cNvSpPr>
          <p:nvPr>
            <p:ph type="dt" sz="half" idx="10"/>
          </p:nvPr>
        </p:nvSpPr>
        <p:spPr/>
        <p:txBody>
          <a:bodyPr/>
          <a:lstStyle/>
          <a:p>
            <a:fld id="{72E43152-50D2-4091-BDC8-5EEA1B475FA1}" type="datetime1">
              <a:rPr lang="fr-FR" smtClean="0"/>
              <a:t>18/03/2023</a:t>
            </a:fld>
            <a:endParaRPr lang="fr-BE"/>
          </a:p>
        </p:txBody>
      </p:sp>
      <p:sp>
        <p:nvSpPr>
          <p:cNvPr id="6" name="Espace réservé du pied de page 5">
            <a:extLst>
              <a:ext uri="{FF2B5EF4-FFF2-40B4-BE49-F238E27FC236}">
                <a16:creationId xmlns:a16="http://schemas.microsoft.com/office/drawing/2014/main" id="{114BF9CC-9E78-4BA5-90EA-83B86248AA06}"/>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52F243AC-93EE-4C5E-9152-6713D0FE6C42}"/>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176416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21D0EF-BBC3-471B-ADE7-2C6F9D5A4157}"/>
              </a:ext>
            </a:extLst>
          </p:cNvPr>
          <p:cNvSpPr>
            <a:spLocks noGrp="1"/>
          </p:cNvSpPr>
          <p:nvPr>
            <p:ph type="title"/>
          </p:nvPr>
        </p:nvSpPr>
        <p:spPr>
          <a:xfrm>
            <a:off x="630239" y="457200"/>
            <a:ext cx="2949575"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CFFF48EC-1A26-4260-9527-83907D032701}"/>
              </a:ext>
            </a:extLst>
          </p:cNvPr>
          <p:cNvSpPr>
            <a:spLocks noGrp="1"/>
          </p:cNvSpPr>
          <p:nvPr>
            <p:ph type="pic" idx="1"/>
          </p:nvPr>
        </p:nvSpPr>
        <p:spPr>
          <a:xfrm>
            <a:off x="3887788" y="988485"/>
            <a:ext cx="4629150" cy="48725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A4E43AC8-0F03-442F-9AF8-17C5BCF4E326}"/>
              </a:ext>
            </a:extLst>
          </p:cNvPr>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B607BBF-A2A2-4EB9-BCB9-022806801E47}"/>
              </a:ext>
            </a:extLst>
          </p:cNvPr>
          <p:cNvSpPr>
            <a:spLocks noGrp="1"/>
          </p:cNvSpPr>
          <p:nvPr>
            <p:ph type="dt" sz="half" idx="10"/>
          </p:nvPr>
        </p:nvSpPr>
        <p:spPr/>
        <p:txBody>
          <a:bodyPr/>
          <a:lstStyle/>
          <a:p>
            <a:fld id="{2D30ADD9-2199-40E6-98AE-6F02F57FC061}" type="datetime1">
              <a:rPr lang="fr-FR" smtClean="0"/>
              <a:t>18/03/2023</a:t>
            </a:fld>
            <a:endParaRPr lang="fr-BE"/>
          </a:p>
        </p:txBody>
      </p:sp>
      <p:sp>
        <p:nvSpPr>
          <p:cNvPr id="6" name="Espace réservé du pied de page 5">
            <a:extLst>
              <a:ext uri="{FF2B5EF4-FFF2-40B4-BE49-F238E27FC236}">
                <a16:creationId xmlns:a16="http://schemas.microsoft.com/office/drawing/2014/main" id="{9401C0F8-2C4F-423F-BD40-7D1072324851}"/>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054504E0-0AC1-45C4-B2A3-D025F69E9430}"/>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289011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Rectangle 6"/>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p:cNvSpPr txBox="1"/>
          <p:nvPr/>
        </p:nvSpPr>
        <p:spPr>
          <a:xfrm>
            <a:off x="2003425" y="3111500"/>
            <a:ext cx="260350" cy="614363"/>
          </a:xfrm>
          <a:prstGeom prst="rect">
            <a:avLst/>
          </a:prstGeom>
          <a:noFill/>
        </p:spPr>
        <p:txBody>
          <a:bodyPr lIns="0" tIns="0" rIns="0" bIns="0">
            <a:spAutoFit/>
          </a:bodyPr>
          <a:lstStyle/>
          <a:p>
            <a:pPr fontAlgn="auto">
              <a:spcBef>
                <a:spcPts val="0"/>
              </a:spcBef>
              <a:spcAft>
                <a:spcPts val="0"/>
              </a:spcAft>
              <a:defRPr/>
            </a:pPr>
            <a:r>
              <a:rPr sz="4000" b="1">
                <a:solidFill>
                  <a:schemeClr val="accent1">
                    <a:lumMod val="60000"/>
                    <a:lumOff val="40000"/>
                  </a:schemeClr>
                </a:solidFill>
                <a:latin typeface="+mn-lt"/>
              </a:rPr>
              <a:t>+</a:t>
            </a:r>
          </a:p>
        </p:txBody>
      </p:sp>
      <p:sp>
        <p:nvSpPr>
          <p:cNvPr id="6"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nl-BE"/>
              <a:t>Cliquez et modifiez le titre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a:defRPr/>
            </a:pPr>
            <a:fld id="{2D6E4F11-4570-422A-87DC-2AB972F4E5B5}" type="datetimeFigureOut">
              <a:rPr lang="fr-FR"/>
              <a:pPr>
                <a:defRPr/>
              </a:pPr>
              <a:t>18/03/2023</a:t>
            </a:fld>
            <a:endParaRPr lang="fr-FR" dirty="0"/>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endParaRPr lang="fr-FR"/>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a:defRPr/>
            </a:pPr>
            <a:fld id="{D95CE91A-723A-4D6D-B90F-291C092065EC}" type="slidenum">
              <a:rPr lang="fr-FR"/>
              <a:pPr>
                <a:defRPr/>
              </a:pPr>
              <a:t>‹N°›</a:t>
            </a:fld>
            <a:endParaRPr lang="fr-F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178D98-4DC2-4ADA-8FC6-3C1D7CC313A5}"/>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1608E8ED-9E31-41E0-93A4-7A1A7022E78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AB18DBF-D12B-4519-B78F-F4DE144CD4ED}"/>
              </a:ext>
            </a:extLst>
          </p:cNvPr>
          <p:cNvSpPr>
            <a:spLocks noGrp="1"/>
          </p:cNvSpPr>
          <p:nvPr>
            <p:ph type="dt" sz="half" idx="10"/>
          </p:nvPr>
        </p:nvSpPr>
        <p:spPr/>
        <p:txBody>
          <a:bodyPr/>
          <a:lstStyle/>
          <a:p>
            <a:fld id="{FF30283B-ABB4-44FE-B87C-DE6E6A58695B}" type="datetime1">
              <a:rPr lang="fr-FR" smtClean="0"/>
              <a:t>18/03/2023</a:t>
            </a:fld>
            <a:endParaRPr lang="fr-BE"/>
          </a:p>
        </p:txBody>
      </p:sp>
      <p:sp>
        <p:nvSpPr>
          <p:cNvPr id="5" name="Espace réservé du pied de page 4">
            <a:extLst>
              <a:ext uri="{FF2B5EF4-FFF2-40B4-BE49-F238E27FC236}">
                <a16:creationId xmlns:a16="http://schemas.microsoft.com/office/drawing/2014/main" id="{875D39CB-E865-4A0E-9345-3D16C0C2EA3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CC1CCC87-15F8-4DC7-8F2F-53582F004C4E}"/>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1440234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769CE6F-A2E2-41F1-A506-FB9C4E78CA30}"/>
              </a:ext>
            </a:extLst>
          </p:cNvPr>
          <p:cNvSpPr>
            <a:spLocks noGrp="1"/>
          </p:cNvSpPr>
          <p:nvPr>
            <p:ph type="title" orient="vert"/>
          </p:nvPr>
        </p:nvSpPr>
        <p:spPr>
          <a:xfrm>
            <a:off x="6543676" y="366185"/>
            <a:ext cx="1971675" cy="5810249"/>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95A2704C-FA59-4BBF-B2F1-CE5454EE7FAD}"/>
              </a:ext>
            </a:extLst>
          </p:cNvPr>
          <p:cNvSpPr>
            <a:spLocks noGrp="1"/>
          </p:cNvSpPr>
          <p:nvPr>
            <p:ph type="body" orient="vert" idx="1"/>
          </p:nvPr>
        </p:nvSpPr>
        <p:spPr>
          <a:xfrm>
            <a:off x="628651" y="366185"/>
            <a:ext cx="5762625" cy="581024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D6F4994-C452-4235-B437-D24A4FF573B0}"/>
              </a:ext>
            </a:extLst>
          </p:cNvPr>
          <p:cNvSpPr>
            <a:spLocks noGrp="1"/>
          </p:cNvSpPr>
          <p:nvPr>
            <p:ph type="dt" sz="half" idx="10"/>
          </p:nvPr>
        </p:nvSpPr>
        <p:spPr/>
        <p:txBody>
          <a:bodyPr/>
          <a:lstStyle/>
          <a:p>
            <a:fld id="{3194DE94-67EB-4C30-B2F2-ACAFAED0EB0A}" type="datetime1">
              <a:rPr lang="fr-FR" smtClean="0"/>
              <a:t>18/03/2023</a:t>
            </a:fld>
            <a:endParaRPr lang="fr-BE"/>
          </a:p>
        </p:txBody>
      </p:sp>
      <p:sp>
        <p:nvSpPr>
          <p:cNvPr id="5" name="Espace réservé du pied de page 4">
            <a:extLst>
              <a:ext uri="{FF2B5EF4-FFF2-40B4-BE49-F238E27FC236}">
                <a16:creationId xmlns:a16="http://schemas.microsoft.com/office/drawing/2014/main" id="{827A9677-BB44-40C1-B74C-87EE2AEA461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DAF9A7B-57BD-42EC-8747-0DAE7465A37F}"/>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4223881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6A82D9C-1C76-8B45-94A5-32949AA919CD}"/>
              </a:ext>
            </a:extLst>
          </p:cNvPr>
          <p:cNvSpPr>
            <a:spLocks noGrp="1"/>
          </p:cNvSpPr>
          <p:nvPr>
            <p:ph type="pic" sz="quarter" idx="11" hasCustomPrompt="1"/>
          </p:nvPr>
        </p:nvSpPr>
        <p:spPr>
          <a:xfrm>
            <a:off x="1" y="0"/>
            <a:ext cx="3486831" cy="6858000"/>
          </a:xfrm>
          <a:prstGeom prst="rect">
            <a:avLst/>
          </a:prstGeom>
          <a:pattFill prst="pct20">
            <a:fgClr>
              <a:schemeClr val="accent1"/>
            </a:fgClr>
            <a:bgClr>
              <a:schemeClr val="bg1"/>
            </a:bgClr>
          </a:pattFill>
        </p:spPr>
        <p:txBody>
          <a:bodyPr wrap="square">
            <a:noAutofit/>
          </a:bodyPr>
          <a:lstStyle>
            <a:lvl1pPr>
              <a:defRPr sz="1500"/>
            </a:lvl1pPr>
          </a:lstStyle>
          <a:p>
            <a:r>
              <a:rPr lang="en-US" dirty="0"/>
              <a:t>Drag Picture here</a:t>
            </a:r>
          </a:p>
        </p:txBody>
      </p:sp>
      <p:sp>
        <p:nvSpPr>
          <p:cNvPr id="6" name="Text Placeholder 5">
            <a:extLst>
              <a:ext uri="{FF2B5EF4-FFF2-40B4-BE49-F238E27FC236}">
                <a16:creationId xmlns:a16="http://schemas.microsoft.com/office/drawing/2014/main" id="{F27ACF07-D9DE-DA43-A854-FCEC27B0AD70}"/>
              </a:ext>
            </a:extLst>
          </p:cNvPr>
          <p:cNvSpPr>
            <a:spLocks noGrp="1"/>
          </p:cNvSpPr>
          <p:nvPr>
            <p:ph type="body" sz="quarter" idx="12"/>
          </p:nvPr>
        </p:nvSpPr>
        <p:spPr>
          <a:xfrm>
            <a:off x="4651490" y="1447800"/>
            <a:ext cx="3594008" cy="600075"/>
          </a:xfrm>
          <a:prstGeom prst="rect">
            <a:avLst/>
          </a:prstGeom>
        </p:spPr>
        <p:txBody>
          <a:bodyPr/>
          <a:lstStyle>
            <a:lvl1pPr marL="0" indent="0">
              <a:lnSpc>
                <a:spcPct val="100000"/>
              </a:lnSpc>
              <a:buNone/>
              <a:defRPr sz="2700" b="1">
                <a:solidFill>
                  <a:schemeClr val="accent1">
                    <a:lumMod val="75000"/>
                  </a:schemeClr>
                </a:solidFill>
                <a:latin typeface="Roboto" panose="02000000000000000000" pitchFamily="2" charset="0"/>
                <a:ea typeface="Roboto" panose="02000000000000000000" pitchFamily="2" charset="0"/>
              </a:defRPr>
            </a:lvl1pPr>
          </a:lstStyle>
          <a:p>
            <a:pPr lvl="0"/>
            <a:endParaRPr/>
          </a:p>
        </p:txBody>
      </p:sp>
      <p:sp>
        <p:nvSpPr>
          <p:cNvPr id="7" name="Text Placeholder 5">
            <a:extLst>
              <a:ext uri="{FF2B5EF4-FFF2-40B4-BE49-F238E27FC236}">
                <a16:creationId xmlns:a16="http://schemas.microsoft.com/office/drawing/2014/main" id="{CD07A8AA-EB37-A747-9667-BD2DDBD51FE5}"/>
              </a:ext>
            </a:extLst>
          </p:cNvPr>
          <p:cNvSpPr>
            <a:spLocks noGrp="1"/>
          </p:cNvSpPr>
          <p:nvPr>
            <p:ph type="body" sz="quarter" idx="13"/>
          </p:nvPr>
        </p:nvSpPr>
        <p:spPr>
          <a:xfrm>
            <a:off x="4651490" y="2809875"/>
            <a:ext cx="3594008" cy="2362200"/>
          </a:xfrm>
          <a:prstGeom prst="rect">
            <a:avLst/>
          </a:prstGeom>
        </p:spPr>
        <p:txBody>
          <a:bodyPr/>
          <a:lstStyle>
            <a:lvl1pPr marL="0" indent="0" algn="just">
              <a:lnSpc>
                <a:spcPct val="150000"/>
              </a:lnSpc>
              <a:buNone/>
              <a:defRPr sz="900" b="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a:p>
        </p:txBody>
      </p:sp>
      <p:sp>
        <p:nvSpPr>
          <p:cNvPr id="8" name="Text Placeholder 5">
            <a:extLst>
              <a:ext uri="{FF2B5EF4-FFF2-40B4-BE49-F238E27FC236}">
                <a16:creationId xmlns:a16="http://schemas.microsoft.com/office/drawing/2014/main" id="{516ED296-AFAC-E043-B54F-98AC05224F6E}"/>
              </a:ext>
            </a:extLst>
          </p:cNvPr>
          <p:cNvSpPr>
            <a:spLocks noGrp="1"/>
          </p:cNvSpPr>
          <p:nvPr>
            <p:ph type="body" sz="quarter" idx="14"/>
          </p:nvPr>
        </p:nvSpPr>
        <p:spPr>
          <a:xfrm>
            <a:off x="4651490" y="1157289"/>
            <a:ext cx="3594008" cy="276225"/>
          </a:xfrm>
          <a:prstGeom prst="rect">
            <a:avLst/>
          </a:prstGeom>
        </p:spPr>
        <p:txBody>
          <a:bodyPr/>
          <a:lstStyle>
            <a:lvl1pPr marL="0" indent="0">
              <a:lnSpc>
                <a:spcPct val="100000"/>
              </a:lnSpc>
              <a:buNone/>
              <a:defRPr sz="750" b="1" spc="113">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ID"/>
          </a:p>
        </p:txBody>
      </p:sp>
    </p:spTree>
    <p:extLst>
      <p:ext uri="{BB962C8B-B14F-4D97-AF65-F5344CB8AC3E}">
        <p14:creationId xmlns:p14="http://schemas.microsoft.com/office/powerpoint/2010/main" val="111970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5" name="Rectangle 10"/>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11"/>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9"/>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Title 1"/>
          <p:cNvSpPr>
            <a:spLocks noGrp="1"/>
          </p:cNvSpPr>
          <p:nvPr>
            <p:ph type="title"/>
          </p:nvPr>
        </p:nvSpPr>
        <p:spPr/>
        <p:txBody>
          <a:bodyPr/>
          <a:lstStyle/>
          <a:p>
            <a:r>
              <a:rPr lang="nl-BE"/>
              <a:t>Cliquez et modifiez le titre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8" name="Date Placeholder 4"/>
          <p:cNvSpPr>
            <a:spLocks noGrp="1"/>
          </p:cNvSpPr>
          <p:nvPr>
            <p:ph type="dt" sz="half" idx="10"/>
          </p:nvPr>
        </p:nvSpPr>
        <p:spPr/>
        <p:txBody>
          <a:bodyPr/>
          <a:lstStyle>
            <a:lvl1pPr>
              <a:defRPr/>
            </a:lvl1pPr>
          </a:lstStyle>
          <a:p>
            <a:pPr>
              <a:defRPr/>
            </a:pPr>
            <a:fld id="{04A90506-94E1-4C57-983D-55B88CEE5656}" type="datetimeFigureOut">
              <a:rPr lang="fr-FR"/>
              <a:pPr>
                <a:defRPr/>
              </a:pPr>
              <a:t>18/03/2023</a:t>
            </a:fld>
            <a:endParaRPr lang="fr-FR" dirty="0"/>
          </a:p>
        </p:txBody>
      </p:sp>
      <p:sp>
        <p:nvSpPr>
          <p:cNvPr id="9" name="Footer Placeholder 5"/>
          <p:cNvSpPr>
            <a:spLocks noGrp="1"/>
          </p:cNvSpPr>
          <p:nvPr>
            <p:ph type="ftr" sz="quarter" idx="11"/>
          </p:nvPr>
        </p:nvSpPr>
        <p:spPr/>
        <p:txBody>
          <a:bodyPr/>
          <a:lstStyle>
            <a:lvl1pPr>
              <a:defRPr/>
            </a:lvl1pPr>
          </a:lstStyle>
          <a:p>
            <a:pPr>
              <a:defRPr/>
            </a:pPr>
            <a:endParaRPr lang="fr-FR"/>
          </a:p>
        </p:txBody>
      </p:sp>
      <p:sp>
        <p:nvSpPr>
          <p:cNvPr id="10" name="Slide Number Placeholder 6"/>
          <p:cNvSpPr>
            <a:spLocks noGrp="1"/>
          </p:cNvSpPr>
          <p:nvPr>
            <p:ph type="sldNum" sz="quarter" idx="12"/>
          </p:nvPr>
        </p:nvSpPr>
        <p:spPr/>
        <p:txBody>
          <a:bodyPr/>
          <a:lstStyle>
            <a:lvl1pPr>
              <a:defRPr/>
            </a:lvl1pPr>
          </a:lstStyle>
          <a:p>
            <a:pPr>
              <a:defRPr/>
            </a:pPr>
            <a:fld id="{17CA5842-1844-490A-9F88-7A19D8A0308D}"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7" name="Rectangle 9"/>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11"/>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Title 1"/>
          <p:cNvSpPr>
            <a:spLocks noGrp="1"/>
          </p:cNvSpPr>
          <p:nvPr>
            <p:ph type="title"/>
          </p:nvPr>
        </p:nvSpPr>
        <p:spPr/>
        <p:txBody>
          <a:bodyPr/>
          <a:lstStyle>
            <a:lvl1pPr>
              <a:defRPr/>
            </a:lvl1pPr>
          </a:lstStyle>
          <a:p>
            <a:r>
              <a:rPr lang="nl-BE"/>
              <a:t>Cliquez et modifiez le titre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9" name="Date Placeholder 6"/>
          <p:cNvSpPr>
            <a:spLocks noGrp="1"/>
          </p:cNvSpPr>
          <p:nvPr>
            <p:ph type="dt" sz="half" idx="10"/>
          </p:nvPr>
        </p:nvSpPr>
        <p:spPr/>
        <p:txBody>
          <a:bodyPr/>
          <a:lstStyle>
            <a:lvl1pPr>
              <a:defRPr/>
            </a:lvl1pPr>
          </a:lstStyle>
          <a:p>
            <a:pPr>
              <a:defRPr/>
            </a:pPr>
            <a:fld id="{F6AC739F-7005-4B44-8CDC-1FE7F7015E67}" type="datetimeFigureOut">
              <a:rPr lang="fr-FR"/>
              <a:pPr>
                <a:defRPr/>
              </a:pPr>
              <a:t>18/03/2023</a:t>
            </a:fld>
            <a:endParaRPr lang="fr-FR" dirty="0"/>
          </a:p>
        </p:txBody>
      </p:sp>
      <p:sp>
        <p:nvSpPr>
          <p:cNvPr id="10" name="Footer Placeholder 7"/>
          <p:cNvSpPr>
            <a:spLocks noGrp="1"/>
          </p:cNvSpPr>
          <p:nvPr>
            <p:ph type="ftr" sz="quarter" idx="11"/>
          </p:nvPr>
        </p:nvSpPr>
        <p:spPr/>
        <p:txBody>
          <a:bodyPr/>
          <a:lstStyle>
            <a:lvl1pPr>
              <a:defRPr/>
            </a:lvl1pPr>
          </a:lstStyle>
          <a:p>
            <a:pPr>
              <a:defRPr/>
            </a:pPr>
            <a:endParaRPr lang="fr-FR"/>
          </a:p>
        </p:txBody>
      </p:sp>
      <p:sp>
        <p:nvSpPr>
          <p:cNvPr id="11" name="Slide Number Placeholder 8"/>
          <p:cNvSpPr>
            <a:spLocks noGrp="1"/>
          </p:cNvSpPr>
          <p:nvPr>
            <p:ph type="sldNum" sz="quarter" idx="12"/>
          </p:nvPr>
        </p:nvSpPr>
        <p:spPr/>
        <p:txBody>
          <a:bodyPr/>
          <a:lstStyle>
            <a:lvl1pPr>
              <a:defRPr/>
            </a:lvl1pPr>
          </a:lstStyle>
          <a:p>
            <a:pPr>
              <a:defRPr/>
            </a:pPr>
            <a:fld id="{2DC090FB-2140-402F-9F30-40B48365557C}"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5" name="TextBox 9"/>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6" name="Rectangle 1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nl-BE"/>
              <a:t>Cliquez et modifiez le titre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7" name="Date Placeholder 4"/>
          <p:cNvSpPr>
            <a:spLocks noGrp="1"/>
          </p:cNvSpPr>
          <p:nvPr>
            <p:ph type="dt" sz="half" idx="15"/>
          </p:nvPr>
        </p:nvSpPr>
        <p:spPr/>
        <p:txBody>
          <a:bodyPr/>
          <a:lstStyle>
            <a:lvl1pPr>
              <a:defRPr/>
            </a:lvl1pPr>
          </a:lstStyle>
          <a:p>
            <a:pPr>
              <a:defRPr/>
            </a:pPr>
            <a:fld id="{5AA7159E-B098-49F5-AE99-99B6D7F8972B}" type="datetimeFigureOut">
              <a:rPr lang="fr-FR"/>
              <a:pPr>
                <a:defRPr/>
              </a:pPr>
              <a:t>18/03/2023</a:t>
            </a:fld>
            <a:endParaRPr lang="fr-FR" dirty="0"/>
          </a:p>
        </p:txBody>
      </p:sp>
      <p:sp>
        <p:nvSpPr>
          <p:cNvPr id="8" name="Footer Placeholder 5"/>
          <p:cNvSpPr>
            <a:spLocks noGrp="1"/>
          </p:cNvSpPr>
          <p:nvPr>
            <p:ph type="ftr" sz="quarter" idx="16"/>
          </p:nvPr>
        </p:nvSpPr>
        <p:spPr/>
        <p:txBody>
          <a:bodyPr/>
          <a:lstStyle>
            <a:lvl1pPr>
              <a:defRPr/>
            </a:lvl1pPr>
          </a:lstStyle>
          <a:p>
            <a:pPr>
              <a:defRPr/>
            </a:pPr>
            <a:endParaRPr lang="fr-FR"/>
          </a:p>
        </p:txBody>
      </p:sp>
      <p:sp>
        <p:nvSpPr>
          <p:cNvPr id="9" name="Slide Number Placeholder 6"/>
          <p:cNvSpPr>
            <a:spLocks noGrp="1"/>
          </p:cNvSpPr>
          <p:nvPr>
            <p:ph type="sldNum" sz="quarter" idx="17"/>
          </p:nvPr>
        </p:nvSpPr>
        <p:spPr/>
        <p:txBody>
          <a:bodyPr/>
          <a:lstStyle>
            <a:lvl1pPr>
              <a:defRPr/>
            </a:lvl1pPr>
          </a:lstStyle>
          <a:p>
            <a:pPr>
              <a:defRPr/>
            </a:pPr>
            <a:fld id="{1B28108C-7C7A-4AA5-AE72-AEC90C2BFE43}"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7" name="Rectangle 7"/>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9"/>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Title 1"/>
          <p:cNvSpPr>
            <a:spLocks noGrp="1"/>
          </p:cNvSpPr>
          <p:nvPr>
            <p:ph type="title"/>
          </p:nvPr>
        </p:nvSpPr>
        <p:spPr/>
        <p:txBody>
          <a:bodyPr/>
          <a:lstStyle/>
          <a:p>
            <a:r>
              <a:rPr lang="nl-BE"/>
              <a:t>Cliquez et modifiez le titre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9" name="Date Placeholder 4"/>
          <p:cNvSpPr>
            <a:spLocks noGrp="1"/>
          </p:cNvSpPr>
          <p:nvPr>
            <p:ph type="dt" sz="half" idx="19"/>
          </p:nvPr>
        </p:nvSpPr>
        <p:spPr/>
        <p:txBody>
          <a:bodyPr/>
          <a:lstStyle>
            <a:lvl1pPr>
              <a:defRPr/>
            </a:lvl1pPr>
          </a:lstStyle>
          <a:p>
            <a:pPr>
              <a:defRPr/>
            </a:pPr>
            <a:fld id="{9C637786-0FEA-47CA-9F17-F43996C9AFE8}" type="datetimeFigureOut">
              <a:rPr lang="fr-FR"/>
              <a:pPr>
                <a:defRPr/>
              </a:pPr>
              <a:t>18/03/2023</a:t>
            </a:fld>
            <a:endParaRPr lang="fr-FR" dirty="0"/>
          </a:p>
        </p:txBody>
      </p:sp>
      <p:sp>
        <p:nvSpPr>
          <p:cNvPr id="10" name="Footer Placeholder 5"/>
          <p:cNvSpPr>
            <a:spLocks noGrp="1"/>
          </p:cNvSpPr>
          <p:nvPr>
            <p:ph type="ftr" sz="quarter" idx="20"/>
          </p:nvPr>
        </p:nvSpPr>
        <p:spPr/>
        <p:txBody>
          <a:bodyPr/>
          <a:lstStyle>
            <a:lvl1pPr>
              <a:defRPr/>
            </a:lvl1pPr>
          </a:lstStyle>
          <a:p>
            <a:pPr>
              <a:defRPr/>
            </a:pPr>
            <a:endParaRPr lang="fr-FR"/>
          </a:p>
        </p:txBody>
      </p:sp>
      <p:sp>
        <p:nvSpPr>
          <p:cNvPr id="11" name="Slide Number Placeholder 6"/>
          <p:cNvSpPr>
            <a:spLocks noGrp="1"/>
          </p:cNvSpPr>
          <p:nvPr>
            <p:ph type="sldNum" sz="quarter" idx="21"/>
          </p:nvPr>
        </p:nvSpPr>
        <p:spPr/>
        <p:txBody>
          <a:bodyPr/>
          <a:lstStyle>
            <a:lvl1pPr>
              <a:defRPr/>
            </a:lvl1pPr>
          </a:lstStyle>
          <a:p>
            <a:pPr>
              <a:defRPr/>
            </a:pPr>
            <a:fld id="{A7778143-AA95-4820-B446-D048FBB821B8}" type="slidenum">
              <a:rPr lang="fr-FR"/>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TextBox 7"/>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Title 1"/>
          <p:cNvSpPr>
            <a:spLocks noGrp="1"/>
          </p:cNvSpPr>
          <p:nvPr>
            <p:ph type="title"/>
          </p:nvPr>
        </p:nvSpPr>
        <p:spPr/>
        <p:txBody>
          <a:bodyPr/>
          <a:lstStyle/>
          <a:p>
            <a:r>
              <a:rPr lang="nl-BE"/>
              <a:t>Cliquez et modifiez le titre</a:t>
            </a:r>
            <a:endParaRPr/>
          </a:p>
        </p:txBody>
      </p:sp>
      <p:sp>
        <p:nvSpPr>
          <p:cNvPr id="5" name="Date Placeholder 2"/>
          <p:cNvSpPr>
            <a:spLocks noGrp="1"/>
          </p:cNvSpPr>
          <p:nvPr>
            <p:ph type="dt" sz="half" idx="10"/>
          </p:nvPr>
        </p:nvSpPr>
        <p:spPr/>
        <p:txBody>
          <a:bodyPr/>
          <a:lstStyle>
            <a:lvl1pPr>
              <a:defRPr/>
            </a:lvl1pPr>
          </a:lstStyle>
          <a:p>
            <a:pPr>
              <a:defRPr/>
            </a:pPr>
            <a:fld id="{79941AA3-B81B-4F7B-8CF3-5979AA49FDE7}" type="datetimeFigureOut">
              <a:rPr lang="fr-FR"/>
              <a:pPr>
                <a:defRPr/>
              </a:pPr>
              <a:t>18/03/2023</a:t>
            </a:fld>
            <a:endParaRPr lang="fr-FR" dirty="0"/>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47D80B17-3025-4FFA-AA60-722E0D55F9A6}" type="slidenum">
              <a:rPr lang="fr-FR"/>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2"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 name="Date Placeholder 1"/>
          <p:cNvSpPr>
            <a:spLocks noGrp="1"/>
          </p:cNvSpPr>
          <p:nvPr>
            <p:ph type="dt" sz="half" idx="10"/>
          </p:nvPr>
        </p:nvSpPr>
        <p:spPr/>
        <p:txBody>
          <a:bodyPr/>
          <a:lstStyle>
            <a:lvl1pPr>
              <a:defRPr/>
            </a:lvl1pPr>
          </a:lstStyle>
          <a:p>
            <a:pPr>
              <a:defRPr/>
            </a:pPr>
            <a:fld id="{5794C151-6828-49AD-B2A9-99C7A42548DF}" type="datetimeFigureOut">
              <a:rPr lang="fr-FR"/>
              <a:pPr>
                <a:defRPr/>
              </a:pPr>
              <a:t>18/03/2023</a:t>
            </a:fld>
            <a:endParaRPr lang="fr-FR" dirty="0"/>
          </a:p>
        </p:txBody>
      </p:sp>
      <p:sp>
        <p:nvSpPr>
          <p:cNvPr id="4" name="Footer Placeholder 2"/>
          <p:cNvSpPr>
            <a:spLocks noGrp="1"/>
          </p:cNvSpPr>
          <p:nvPr>
            <p:ph type="ftr" sz="quarter" idx="11"/>
          </p:nvPr>
        </p:nvSpPr>
        <p:spPr/>
        <p:txBody>
          <a:bodyPr/>
          <a:lstStyle>
            <a:lvl1pPr>
              <a:defRPr/>
            </a:lvl1pPr>
          </a:lstStyle>
          <a:p>
            <a:pPr>
              <a:defRPr/>
            </a:pPr>
            <a:endParaRPr lang="fr-FR"/>
          </a:p>
        </p:txBody>
      </p:sp>
      <p:sp>
        <p:nvSpPr>
          <p:cNvPr id="5" name="Slide Number Placeholder 3"/>
          <p:cNvSpPr>
            <a:spLocks noGrp="1"/>
          </p:cNvSpPr>
          <p:nvPr>
            <p:ph type="sldNum" sz="quarter" idx="12"/>
          </p:nvPr>
        </p:nvSpPr>
        <p:spPr/>
        <p:txBody>
          <a:bodyPr/>
          <a:lstStyle>
            <a:lvl1pPr>
              <a:defRPr/>
            </a:lvl1pPr>
          </a:lstStyle>
          <a:p>
            <a:pPr>
              <a:defRPr/>
            </a:pPr>
            <a:fld id="{06F7AD92-F875-43C8-AAED-D63D5686454D}"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BE"/>
              <a:t>Cliquez et modifiez le titre</a:t>
            </a:r>
            <a:endParaRPr lang="fr-FR"/>
          </a:p>
        </p:txBody>
      </p:sp>
      <p:sp>
        <p:nvSpPr>
          <p:cNvPr id="1027" name="Text Placeholder 2"/>
          <p:cNvSpPr>
            <a:spLocks noGrp="1"/>
          </p:cNvSpPr>
          <p:nvPr>
            <p:ph type="body" idx="1"/>
          </p:nvPr>
        </p:nvSpPr>
        <p:spPr bwMode="auto">
          <a:xfrm>
            <a:off x="498475" y="1981200"/>
            <a:ext cx="75565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Date Placeholder 3"/>
          <p:cNvSpPr>
            <a:spLocks noGrp="1"/>
          </p:cNvSpPr>
          <p:nvPr>
            <p:ph type="dt" sz="half" idx="2"/>
          </p:nvPr>
        </p:nvSpPr>
        <p:spPr>
          <a:xfrm>
            <a:off x="6794500" y="6423025"/>
            <a:ext cx="213360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1">
                    <a:lumMod val="65000"/>
                    <a:lumOff val="35000"/>
                  </a:schemeClr>
                </a:solidFill>
                <a:latin typeface="+mn-lt"/>
              </a:defRPr>
            </a:lvl1pPr>
          </a:lstStyle>
          <a:p>
            <a:pPr>
              <a:defRPr/>
            </a:pPr>
            <a:fld id="{71B5DEE6-BB04-4817-8C6B-EACE5E035365}" type="datetimeFigureOut">
              <a:rPr lang="fr-FR"/>
              <a:pPr>
                <a:defRPr/>
              </a:pPr>
              <a:t>18/03/2023</a:t>
            </a:fld>
            <a:endParaRPr lang="fr-FR" dirty="0"/>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defRPr>
            </a:lvl1pPr>
          </a:lstStyle>
          <a:p>
            <a:pPr>
              <a:defRPr/>
            </a:pPr>
            <a:endParaRPr lang="fr-F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lIns="91440" tIns="45720" rIns="91440" bIns="45720" rtlCol="0" anchor="ctr"/>
          <a:lstStyle>
            <a:lvl1pPr algn="r" fontAlgn="auto">
              <a:spcBef>
                <a:spcPts val="0"/>
              </a:spcBef>
              <a:spcAft>
                <a:spcPts val="0"/>
              </a:spcAft>
              <a:defRPr sz="1400">
                <a:solidFill>
                  <a:schemeClr val="bg1"/>
                </a:solidFill>
                <a:latin typeface="+mn-lt"/>
              </a:defRPr>
            </a:lvl1pPr>
          </a:lstStyle>
          <a:p>
            <a:pPr>
              <a:defRPr/>
            </a:pPr>
            <a:fld id="{D01A5DC6-826C-42C1-B186-C9DFB8F69CE3}"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68" r:id="rId17"/>
    <p:sldLayoutId id="2147483667" r:id="rId18"/>
    <p:sldLayoutId id="2147483666" r:id="rId19"/>
    <p:sldLayoutId id="2147483665" r:id="rId20"/>
  </p:sldLayoutIdLst>
  <p:txStyles>
    <p:titleStyle>
      <a:lvl1pPr algn="l" rtl="0" eaLnBrk="0" fontAlgn="base" hangingPunct="0">
        <a:spcBef>
          <a:spcPct val="0"/>
        </a:spcBef>
        <a:spcAft>
          <a:spcPct val="0"/>
        </a:spcAft>
        <a:defRPr sz="3600" kern="1200">
          <a:solidFill>
            <a:schemeClr val="accent1"/>
          </a:solidFill>
          <a:latin typeface="+mj-lt"/>
          <a:ea typeface="+mj-ea"/>
          <a:cs typeface="+mj-cs"/>
        </a:defRPr>
      </a:lvl1pPr>
      <a:lvl2pPr algn="l" rtl="0" eaLnBrk="0" fontAlgn="base" hangingPunct="0">
        <a:spcBef>
          <a:spcPct val="0"/>
        </a:spcBef>
        <a:spcAft>
          <a:spcPct val="0"/>
        </a:spcAft>
        <a:defRPr sz="3600">
          <a:solidFill>
            <a:schemeClr val="accent1"/>
          </a:solidFill>
          <a:latin typeface="Rockwell" pitchFamily="18" charset="0"/>
        </a:defRPr>
      </a:lvl2pPr>
      <a:lvl3pPr algn="l" rtl="0" eaLnBrk="0" fontAlgn="base" hangingPunct="0">
        <a:spcBef>
          <a:spcPct val="0"/>
        </a:spcBef>
        <a:spcAft>
          <a:spcPct val="0"/>
        </a:spcAft>
        <a:defRPr sz="3600">
          <a:solidFill>
            <a:schemeClr val="accent1"/>
          </a:solidFill>
          <a:latin typeface="Rockwell" pitchFamily="18" charset="0"/>
        </a:defRPr>
      </a:lvl3pPr>
      <a:lvl4pPr algn="l" rtl="0" eaLnBrk="0" fontAlgn="base" hangingPunct="0">
        <a:spcBef>
          <a:spcPct val="0"/>
        </a:spcBef>
        <a:spcAft>
          <a:spcPct val="0"/>
        </a:spcAft>
        <a:defRPr sz="3600">
          <a:solidFill>
            <a:schemeClr val="accent1"/>
          </a:solidFill>
          <a:latin typeface="Rockwell" pitchFamily="18" charset="0"/>
        </a:defRPr>
      </a:lvl4pPr>
      <a:lvl5pPr algn="l" rtl="0" eaLnBrk="0" fontAlgn="base" hangingPunct="0">
        <a:spcBef>
          <a:spcPct val="0"/>
        </a:spcBef>
        <a:spcAft>
          <a:spcPct val="0"/>
        </a:spcAft>
        <a:defRPr sz="3600">
          <a:solidFill>
            <a:schemeClr val="accent1"/>
          </a:solidFill>
          <a:latin typeface="Rockwell" pitchFamily="18" charset="0"/>
        </a:defRPr>
      </a:lvl5pPr>
      <a:lvl6pPr marL="457200" algn="l" rtl="0" fontAlgn="base">
        <a:spcBef>
          <a:spcPct val="0"/>
        </a:spcBef>
        <a:spcAft>
          <a:spcPct val="0"/>
        </a:spcAft>
        <a:defRPr sz="3600">
          <a:solidFill>
            <a:schemeClr val="accent1"/>
          </a:solidFill>
          <a:latin typeface="Rockwell" pitchFamily="18" charset="0"/>
        </a:defRPr>
      </a:lvl6pPr>
      <a:lvl7pPr marL="914400" algn="l" rtl="0" fontAlgn="base">
        <a:spcBef>
          <a:spcPct val="0"/>
        </a:spcBef>
        <a:spcAft>
          <a:spcPct val="0"/>
        </a:spcAft>
        <a:defRPr sz="3600">
          <a:solidFill>
            <a:schemeClr val="accent1"/>
          </a:solidFill>
          <a:latin typeface="Rockwell" pitchFamily="18" charset="0"/>
        </a:defRPr>
      </a:lvl7pPr>
      <a:lvl8pPr marL="1371600" algn="l" rtl="0" fontAlgn="base">
        <a:spcBef>
          <a:spcPct val="0"/>
        </a:spcBef>
        <a:spcAft>
          <a:spcPct val="0"/>
        </a:spcAft>
        <a:defRPr sz="3600">
          <a:solidFill>
            <a:schemeClr val="accent1"/>
          </a:solidFill>
          <a:latin typeface="Rockwell" pitchFamily="18" charset="0"/>
        </a:defRPr>
      </a:lvl8pPr>
      <a:lvl9pPr marL="1828800" algn="l" rtl="0" fontAlgn="base">
        <a:spcBef>
          <a:spcPct val="0"/>
        </a:spcBef>
        <a:spcAft>
          <a:spcPct val="0"/>
        </a:spcAft>
        <a:defRPr sz="3600">
          <a:solidFill>
            <a:schemeClr val="accent1"/>
          </a:solidFill>
          <a:latin typeface="Rockwell" pitchFamily="18"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mn-ea"/>
          <a:cs typeface="+mn-cs"/>
        </a:defRPr>
      </a:lvl1pPr>
      <a:lvl2pPr marL="4572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3pPr>
      <a:lvl4pPr marL="9144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344D4DA-2E91-45B3-AD70-6340A3F12D24}"/>
              </a:ext>
            </a:extLst>
          </p:cNvPr>
          <p:cNvSpPr>
            <a:spLocks noGrp="1"/>
          </p:cNvSpPr>
          <p:nvPr>
            <p:ph type="title"/>
          </p:nvPr>
        </p:nvSpPr>
        <p:spPr>
          <a:xfrm>
            <a:off x="628650" y="366185"/>
            <a:ext cx="7886700" cy="132503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01006AAA-6211-454B-98C3-36ADBD4BFC93}"/>
              </a:ext>
            </a:extLst>
          </p:cNvPr>
          <p:cNvSpPr>
            <a:spLocks noGrp="1"/>
          </p:cNvSpPr>
          <p:nvPr>
            <p:ph type="body" idx="1"/>
          </p:nvPr>
        </p:nvSpPr>
        <p:spPr>
          <a:xfrm>
            <a:off x="628650" y="1826684"/>
            <a:ext cx="7886700" cy="434974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C653DCD-4663-4B9B-9DB7-228CC9179244}"/>
              </a:ext>
            </a:extLst>
          </p:cNvPr>
          <p:cNvSpPr>
            <a:spLocks noGrp="1"/>
          </p:cNvSpPr>
          <p:nvPr>
            <p:ph type="dt" sz="half" idx="2"/>
          </p:nvPr>
        </p:nvSpPr>
        <p:spPr>
          <a:xfrm>
            <a:off x="628650" y="6356351"/>
            <a:ext cx="20574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0CCFA806-C385-479A-B7B0-DFD2A1FDFF59}" type="datetime1">
              <a:rPr lang="fr-FR" smtClean="0"/>
              <a:t>18/03/2023</a:t>
            </a:fld>
            <a:endParaRPr lang="fr-BE"/>
          </a:p>
        </p:txBody>
      </p:sp>
      <p:sp>
        <p:nvSpPr>
          <p:cNvPr id="5" name="Espace réservé du pied de page 4">
            <a:extLst>
              <a:ext uri="{FF2B5EF4-FFF2-40B4-BE49-F238E27FC236}">
                <a16:creationId xmlns:a16="http://schemas.microsoft.com/office/drawing/2014/main" id="{9EEAE819-1600-405E-85E1-D34CE58843C2}"/>
              </a:ext>
            </a:extLst>
          </p:cNvPr>
          <p:cNvSpPr>
            <a:spLocks noGrp="1"/>
          </p:cNvSpPr>
          <p:nvPr>
            <p:ph type="ftr" sz="quarter" idx="3"/>
          </p:nvPr>
        </p:nvSpPr>
        <p:spPr>
          <a:xfrm>
            <a:off x="3028950" y="6356351"/>
            <a:ext cx="30861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4D128852-BC86-4757-BF50-88C5BAEA80C4}"/>
              </a:ext>
            </a:extLst>
          </p:cNvPr>
          <p:cNvSpPr>
            <a:spLocks noGrp="1"/>
          </p:cNvSpPr>
          <p:nvPr>
            <p:ph type="sldNum" sz="quarter" idx="4"/>
          </p:nvPr>
        </p:nvSpPr>
        <p:spPr>
          <a:xfrm>
            <a:off x="6457950" y="6356351"/>
            <a:ext cx="20574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4643D497-C655-4B4F-9075-C2149CCBF52B}" type="slidenum">
              <a:rPr lang="fr-BE" smtClean="0"/>
              <a:t>‹N°›</a:t>
            </a:fld>
            <a:endParaRPr lang="fr-BE"/>
          </a:p>
        </p:txBody>
      </p:sp>
    </p:spTree>
    <p:extLst>
      <p:ext uri="{BB962C8B-B14F-4D97-AF65-F5344CB8AC3E}">
        <p14:creationId xmlns:p14="http://schemas.microsoft.com/office/powerpoint/2010/main" val="29596675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doc.ibr-ire.be/fr/Documents/plateforme-evaluation-d-entreprises/Tom-Vanacker-FR-methodes-evaluation.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ante.experts-comptables.com/csoec/content/download/992338/25831426/version/2/file/(M%C3%89THODES+D+EVAL+RETENUES+ET+ECARTEES+-+2012+04+10).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18/10/relationships/comments" Target="../comments/modernComment_24D_82C33959.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9.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3.emf"/><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9.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30.emf"/><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242_F04F2ABF.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263_A1F4EC59.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microsoft.com/office/2018/10/relationships/comments" Target="../comments/modernComment_255_1E4333E9.xml"/><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 Id="rId5" Type="http://schemas.openxmlformats.org/officeDocument/2006/relationships/image" Target="../media/image47.jpg"/><Relationship Id="rId4" Type="http://schemas.openxmlformats.org/officeDocument/2006/relationships/image" Target="../media/image4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microsoft.com/office/2018/10/relationships/comments" Target="../comments/modernComment_21C_1267959F.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9.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0.xml"/><Relationship Id="rId5" Type="http://schemas.openxmlformats.org/officeDocument/2006/relationships/image" Target="../media/image55.png"/><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4.xml"/><Relationship Id="rId4" Type="http://schemas.openxmlformats.org/officeDocument/2006/relationships/image" Target="../media/image59.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microsoft.com/office/2018/10/relationships/comments" Target="../comments/modernComment_3C5_F88EA998.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18/10/relationships/comments" Target="../comments/modernComment_22B_6C712D5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3"/>
          <p:cNvSpPr>
            <a:spLocks noGrp="1"/>
          </p:cNvSpPr>
          <p:nvPr>
            <p:ph type="ctrTitle"/>
          </p:nvPr>
        </p:nvSpPr>
        <p:spPr>
          <a:xfrm>
            <a:off x="468313" y="4149725"/>
            <a:ext cx="8370887" cy="1408113"/>
          </a:xfrm>
        </p:spPr>
        <p:txBody>
          <a:bodyPr>
            <a:normAutofit fontScale="90000"/>
          </a:bodyPr>
          <a:lstStyle/>
          <a:p>
            <a:pPr eaLnBrk="1" hangingPunct="1"/>
            <a:r>
              <a:rPr lang="fr-FR" sz="1400" dirty="0"/>
              <a:t/>
            </a:r>
            <a:br>
              <a:rPr lang="fr-FR" sz="1400" dirty="0"/>
            </a:br>
            <a:r>
              <a:rPr lang="fr-FR" sz="2500" dirty="0"/>
              <a:t>La valeur en insolvabilité </a:t>
            </a:r>
            <a:br>
              <a:rPr lang="fr-FR" sz="2500" dirty="0"/>
            </a:br>
            <a:r>
              <a:rPr lang="fr-FR" sz="2500" dirty="0"/>
              <a:t/>
            </a:r>
            <a:br>
              <a:rPr lang="fr-FR" sz="2500" dirty="0"/>
            </a:br>
            <a:endParaRPr lang="fr-FR" sz="2500" dirty="0"/>
          </a:p>
        </p:txBody>
      </p:sp>
      <p:sp>
        <p:nvSpPr>
          <p:cNvPr id="23554" name="Sous-titre 4"/>
          <p:cNvSpPr>
            <a:spLocks noGrp="1"/>
          </p:cNvSpPr>
          <p:nvPr>
            <p:ph type="subTitle" idx="1"/>
          </p:nvPr>
        </p:nvSpPr>
        <p:spPr>
          <a:xfrm>
            <a:off x="251520" y="5278348"/>
            <a:ext cx="4244280" cy="1368152"/>
          </a:xfrm>
        </p:spPr>
        <p:txBody>
          <a:bodyPr>
            <a:noAutofit/>
          </a:bodyPr>
          <a:lstStyle/>
          <a:p>
            <a:pPr eaLnBrk="1" hangingPunct="1">
              <a:lnSpc>
                <a:spcPct val="80000"/>
              </a:lnSpc>
            </a:pPr>
            <a:r>
              <a:rPr lang="fr-FR" sz="1000" b="1" dirty="0">
                <a:solidFill>
                  <a:srgbClr val="898989"/>
                </a:solidFill>
              </a:rPr>
              <a:t>Yves BRULARD Avocat associé  DBB </a:t>
            </a:r>
          </a:p>
          <a:p>
            <a:pPr eaLnBrk="1" hangingPunct="1">
              <a:lnSpc>
                <a:spcPct val="20000"/>
              </a:lnSpc>
            </a:pPr>
            <a:r>
              <a:rPr lang="fr-FR" sz="1000" b="1" dirty="0">
                <a:solidFill>
                  <a:srgbClr val="898989"/>
                </a:solidFill>
              </a:rPr>
              <a:t>Avocat à Bruxelles– Paris – Luxembourg- Mons - Charleroi, </a:t>
            </a:r>
          </a:p>
          <a:p>
            <a:pPr eaLnBrk="1" hangingPunct="1">
              <a:lnSpc>
                <a:spcPct val="20000"/>
              </a:lnSpc>
            </a:pPr>
            <a:r>
              <a:rPr lang="fr-FR" sz="1000" b="1" dirty="0">
                <a:solidFill>
                  <a:srgbClr val="898989"/>
                </a:solidFill>
              </a:rPr>
              <a:t>Spécialiste reconnu Avocat.be entreprises en difficulté </a:t>
            </a:r>
          </a:p>
          <a:p>
            <a:pPr eaLnBrk="1" hangingPunct="1">
              <a:lnSpc>
                <a:spcPct val="20000"/>
              </a:lnSpc>
            </a:pPr>
            <a:r>
              <a:rPr lang="fr-BE" sz="1000" b="1" dirty="0">
                <a:solidFill>
                  <a:srgbClr val="898989"/>
                </a:solidFill>
              </a:rPr>
              <a:t>Expert de la Commission européenne pour le règlement </a:t>
            </a:r>
            <a:endParaRPr lang="fr-FR" sz="1000" b="1" dirty="0">
              <a:solidFill>
                <a:srgbClr val="898989"/>
              </a:solidFill>
            </a:endParaRPr>
          </a:p>
          <a:p>
            <a:pPr eaLnBrk="1" hangingPunct="1">
              <a:lnSpc>
                <a:spcPct val="20000"/>
              </a:lnSpc>
            </a:pPr>
            <a:r>
              <a:rPr lang="fr-FR" sz="1000" b="1" dirty="0">
                <a:solidFill>
                  <a:srgbClr val="898989"/>
                </a:solidFill>
              </a:rPr>
              <a:t>chargé d’enseignement  CEFIAD ( FUCAM UCL) </a:t>
            </a:r>
          </a:p>
        </p:txBody>
      </p:sp>
      <p:pic>
        <p:nvPicPr>
          <p:cNvPr id="23555" name="Picture 7"/>
          <p:cNvPicPr>
            <a:picLocks noChangeAspect="1" noChangeArrowheads="1"/>
          </p:cNvPicPr>
          <p:nvPr/>
        </p:nvPicPr>
        <p:blipFill>
          <a:blip r:embed="rId2"/>
          <a:srcRect/>
          <a:stretch>
            <a:fillRect/>
          </a:stretch>
        </p:blipFill>
        <p:spPr bwMode="auto">
          <a:xfrm>
            <a:off x="4762500" y="319088"/>
            <a:ext cx="1943100" cy="495300"/>
          </a:xfrm>
          <a:prstGeom prst="rect">
            <a:avLst/>
          </a:prstGeom>
          <a:noFill/>
          <a:ln w="9525">
            <a:noFill/>
            <a:miter lim="800000"/>
            <a:headEnd/>
            <a:tailEnd/>
          </a:ln>
        </p:spPr>
      </p:pic>
      <p:sp>
        <p:nvSpPr>
          <p:cNvPr id="5" name="Sous-titre 4"/>
          <p:cNvSpPr txBox="1">
            <a:spLocks/>
          </p:cNvSpPr>
          <p:nvPr/>
        </p:nvSpPr>
        <p:spPr bwMode="auto">
          <a:xfrm>
            <a:off x="5617302" y="5246155"/>
            <a:ext cx="3244552"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ts val="2000"/>
              </a:spcBef>
              <a:spcAft>
                <a:spcPct val="0"/>
              </a:spcAft>
              <a:buClr>
                <a:schemeClr val="accent1"/>
              </a:buClr>
              <a:buSzPct val="75000"/>
              <a:buFont typeface="Wingdings" pitchFamily="2" charset="2"/>
              <a:buNone/>
              <a:defRPr sz="1400" kern="1200">
                <a:solidFill>
                  <a:schemeClr val="tx1">
                    <a:tint val="75000"/>
                  </a:schemeClr>
                </a:solidFill>
                <a:latin typeface="+mn-lt"/>
                <a:ea typeface="+mn-ea"/>
                <a:cs typeface="+mn-cs"/>
              </a:defRPr>
            </a:lvl1pPr>
            <a:lvl2pPr marL="457200" indent="0" algn="ctr" rtl="0" eaLnBrk="0" fontAlgn="base" hangingPunct="0">
              <a:spcBef>
                <a:spcPts val="600"/>
              </a:spcBef>
              <a:spcAft>
                <a:spcPct val="0"/>
              </a:spcAft>
              <a:buClr>
                <a:srgbClr val="B870B8"/>
              </a:buClr>
              <a:buSzPct val="75000"/>
              <a:buFont typeface="Wingdings" pitchFamily="2" charset="2"/>
              <a:buNone/>
              <a:defRPr kern="1200">
                <a:solidFill>
                  <a:schemeClr val="tx1">
                    <a:tint val="75000"/>
                  </a:schemeClr>
                </a:solidFill>
                <a:latin typeface="+mn-lt"/>
                <a:ea typeface="+mn-ea"/>
                <a:cs typeface="+mn-cs"/>
              </a:defRPr>
            </a:lvl2pPr>
            <a:lvl3pPr marL="914400" indent="0" algn="ctr" rtl="0" eaLnBrk="0" fontAlgn="base" hangingPunct="0">
              <a:spcBef>
                <a:spcPts val="600"/>
              </a:spcBef>
              <a:spcAft>
                <a:spcPct val="0"/>
              </a:spcAft>
              <a:buClr>
                <a:schemeClr val="accent1"/>
              </a:buClr>
              <a:buSzPct val="75000"/>
              <a:buFont typeface="Wingdings" pitchFamily="2" charset="2"/>
              <a:buNone/>
              <a:defRPr kern="1200">
                <a:solidFill>
                  <a:schemeClr val="tx1">
                    <a:tint val="75000"/>
                  </a:schemeClr>
                </a:solidFill>
                <a:latin typeface="+mn-lt"/>
                <a:ea typeface="+mn-ea"/>
                <a:cs typeface="+mn-cs"/>
              </a:defRPr>
            </a:lvl3pPr>
            <a:lvl4pPr marL="1371600" indent="0" algn="ctr" rtl="0" eaLnBrk="0" fontAlgn="base" hangingPunct="0">
              <a:spcBef>
                <a:spcPts val="600"/>
              </a:spcBef>
              <a:spcAft>
                <a:spcPct val="0"/>
              </a:spcAft>
              <a:buClr>
                <a:srgbClr val="B870B8"/>
              </a:buClr>
              <a:buSzPct val="75000"/>
              <a:buFont typeface="Wingdings" pitchFamily="2" charset="2"/>
              <a:buNone/>
              <a:defRPr kern="1200">
                <a:solidFill>
                  <a:schemeClr val="tx1">
                    <a:tint val="75000"/>
                  </a:schemeClr>
                </a:solidFill>
                <a:latin typeface="+mn-lt"/>
                <a:ea typeface="+mn-ea"/>
                <a:cs typeface="+mn-cs"/>
              </a:defRPr>
            </a:lvl4pPr>
            <a:lvl5pPr marL="1828800" indent="0" algn="ctr" rtl="0" eaLnBrk="0" fontAlgn="base" hangingPunct="0">
              <a:spcBef>
                <a:spcPts val="600"/>
              </a:spcBef>
              <a:spcAft>
                <a:spcPct val="0"/>
              </a:spcAft>
              <a:buClr>
                <a:schemeClr val="accent1"/>
              </a:buClr>
              <a:buSzPct val="75000"/>
              <a:buFont typeface="Wingdings" pitchFamily="2" charset="2"/>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914400" eaLnBrk="1" hangingPunct="1">
              <a:lnSpc>
                <a:spcPct val="80000"/>
              </a:lnSpc>
            </a:pPr>
            <a:r>
              <a:rPr lang="fr-FR" sz="1000" b="1" dirty="0">
                <a:solidFill>
                  <a:srgbClr val="898989"/>
                </a:solidFill>
              </a:rPr>
              <a:t>Christophe REMON </a:t>
            </a:r>
          </a:p>
          <a:p>
            <a:pPr defTabSz="914400" eaLnBrk="1" hangingPunct="1">
              <a:lnSpc>
                <a:spcPct val="20000"/>
              </a:lnSpc>
            </a:pPr>
            <a:r>
              <a:rPr lang="fr-FR" sz="1000" b="1" dirty="0">
                <a:solidFill>
                  <a:srgbClr val="898989"/>
                </a:solidFill>
              </a:rPr>
              <a:t>Réviseur d’entreprise  </a:t>
            </a:r>
          </a:p>
          <a:p>
            <a:pPr defTabSz="914400" eaLnBrk="1" hangingPunct="1">
              <a:lnSpc>
                <a:spcPct val="20000"/>
              </a:lnSpc>
            </a:pPr>
            <a:endParaRPr lang="fr-FR" sz="1000" b="1" dirty="0">
              <a:solidFill>
                <a:srgbClr val="898989"/>
              </a:solidFill>
            </a:endParaRPr>
          </a:p>
          <a:p>
            <a:pPr defTabSz="914400" eaLnBrk="1" hangingPunct="1">
              <a:lnSpc>
                <a:spcPct val="20000"/>
              </a:lnSpc>
            </a:pPr>
            <a:endParaRPr lang="fr-FR" sz="1000" b="1" dirty="0">
              <a:solidFill>
                <a:srgbClr val="898989"/>
              </a:solidFill>
            </a:endParaRPr>
          </a:p>
          <a:p>
            <a:pPr defTabSz="914400" eaLnBrk="1" hangingPunct="1">
              <a:lnSpc>
                <a:spcPct val="20000"/>
              </a:lnSpc>
            </a:pPr>
            <a:r>
              <a:rPr lang="fr-FR" sz="1000" b="1" dirty="0">
                <a:solidFill>
                  <a:srgbClr val="898989"/>
                </a:solidFill>
              </a:rPr>
              <a:t>chargé d’enseignement  CEFIAD ( FUCAM UCL) </a:t>
            </a:r>
          </a:p>
        </p:txBody>
      </p:sp>
      <p:pic>
        <p:nvPicPr>
          <p:cNvPr id="6" name="Picture 2">
            <a:extLst>
              <a:ext uri="{FF2B5EF4-FFF2-40B4-BE49-F238E27FC236}">
                <a16:creationId xmlns:a16="http://schemas.microsoft.com/office/drawing/2014/main" id="{9AA81174-3EF2-43D2-93A0-EF787D5A5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650" y="3212976"/>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Le </a:t>
            </a:r>
            <a:r>
              <a:rPr lang="nl-BE" dirty="0" err="1"/>
              <a:t>législateur</a:t>
            </a:r>
            <a:r>
              <a:rPr lang="nl-BE" dirty="0"/>
              <a:t> </a:t>
            </a:r>
            <a:r>
              <a:rPr lang="nl-BE" dirty="0" err="1"/>
              <a:t>Belge</a:t>
            </a:r>
            <a:r>
              <a:rPr lang="nl-BE" dirty="0"/>
              <a:t> fait </a:t>
            </a:r>
            <a:r>
              <a:rPr lang="nl-BE" dirty="0" err="1"/>
              <a:t>référence</a:t>
            </a:r>
            <a:r>
              <a:rPr lang="nl-BE" dirty="0"/>
              <a:t> au DCF dans </a:t>
            </a:r>
            <a:r>
              <a:rPr lang="nl-BE" dirty="0" err="1"/>
              <a:t>l’exposé</a:t>
            </a:r>
            <a:r>
              <a:rPr lang="nl-BE" dirty="0"/>
              <a:t> des </a:t>
            </a:r>
            <a:r>
              <a:rPr lang="nl-BE" dirty="0" err="1"/>
              <a:t>motifs</a:t>
            </a:r>
            <a:endParaRPr lang="fr-BE" dirty="0"/>
          </a:p>
        </p:txBody>
      </p:sp>
      <p:sp>
        <p:nvSpPr>
          <p:cNvPr id="3" name="Espace réservé du contenu 2"/>
          <p:cNvSpPr>
            <a:spLocks noGrp="1"/>
          </p:cNvSpPr>
          <p:nvPr>
            <p:ph sz="half" idx="1"/>
          </p:nvPr>
        </p:nvSpPr>
        <p:spPr>
          <a:xfrm>
            <a:off x="498518" y="1196752"/>
            <a:ext cx="7889906" cy="5256584"/>
          </a:xfrm>
        </p:spPr>
        <p:txBody>
          <a:bodyPr>
            <a:normAutofit/>
          </a:bodyPr>
          <a:lstStyle/>
          <a:p>
            <a:endParaRPr lang="fr-BE" dirty="0"/>
          </a:p>
          <a:p>
            <a:endParaRPr lang="fr-BE" dirty="0"/>
          </a:p>
        </p:txBody>
      </p:sp>
      <p:graphicFrame>
        <p:nvGraphicFramePr>
          <p:cNvPr id="4" name="Tableau 3"/>
          <p:cNvGraphicFramePr>
            <a:graphicFrameLocks noGrp="1"/>
          </p:cNvGraphicFramePr>
          <p:nvPr>
            <p:extLst>
              <p:ext uri="{D42A27DB-BD31-4B8C-83A1-F6EECF244321}">
                <p14:modId xmlns:p14="http://schemas.microsoft.com/office/powerpoint/2010/main" val="1324667410"/>
              </p:ext>
            </p:extLst>
          </p:nvPr>
        </p:nvGraphicFramePr>
        <p:xfrm>
          <a:off x="683568" y="1700808"/>
          <a:ext cx="7200799" cy="4479044"/>
        </p:xfrm>
        <a:graphic>
          <a:graphicData uri="http://schemas.openxmlformats.org/drawingml/2006/table">
            <a:tbl>
              <a:tblPr firstRow="1" firstCol="1" bandRow="1">
                <a:tableStyleId>{5C22544A-7EE6-4342-B048-85BDC9FD1C3A}</a:tableStyleId>
              </a:tblPr>
              <a:tblGrid>
                <a:gridCol w="7200799">
                  <a:extLst>
                    <a:ext uri="{9D8B030D-6E8A-4147-A177-3AD203B41FA5}">
                      <a16:colId xmlns:a16="http://schemas.microsoft.com/office/drawing/2014/main" val="151592844"/>
                    </a:ext>
                  </a:extLst>
                </a:gridCol>
              </a:tblGrid>
              <a:tr h="1493015">
                <a:tc>
                  <a:txBody>
                    <a:bodyPr/>
                    <a:lstStyle/>
                    <a:p>
                      <a:pPr algn="just">
                        <a:lnSpc>
                          <a:spcPct val="107000"/>
                        </a:lnSpc>
                        <a:spcAft>
                          <a:spcPts val="0"/>
                        </a:spcAft>
                      </a:pPr>
                      <a:r>
                        <a:rPr lang="nl-NL" sz="1100" dirty="0">
                          <a:effectLst/>
                        </a:rPr>
                        <a:t>   </a:t>
                      </a:r>
                      <a:r>
                        <a:rPr lang="fr-BE" sz="1100" dirty="0">
                          <a:effectLst/>
                        </a:rPr>
                        <a:t>Contrairement au critère du meilleur intérêt des créanciers (dont la jauge est la valeur de liquidation (des actifs) de l’entreprise, la règle de la priorité absolue a pour jauge la valeur de réorganisation contenue dans le plan de réorganisation (estimée par exemple à l'aide de la méthode du </a:t>
                      </a:r>
                      <a:r>
                        <a:rPr lang="fr-BE" sz="1100" dirty="0" err="1">
                          <a:effectLst/>
                        </a:rPr>
                        <a:t>discounted</a:t>
                      </a:r>
                      <a:r>
                        <a:rPr lang="fr-BE" sz="1100" dirty="0">
                          <a:effectLst/>
                        </a:rPr>
                        <a:t> cashflow). La règle de la priorité absolue garantit qu’une classe obtient sa part équitable dans la valeur de réorganisation (conformément au rang légal ou conventionnel qui existerait dans le cadre d'une liquidation).</a:t>
                      </a:r>
                      <a:endParaRPr lang="fr-B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8490525"/>
                  </a:ext>
                </a:extLst>
              </a:tr>
              <a:tr h="1063419">
                <a:tc>
                  <a:txBody>
                    <a:bodyPr/>
                    <a:lstStyle/>
                    <a:p>
                      <a:pPr algn="just">
                        <a:lnSpc>
                          <a:spcPct val="107000"/>
                        </a:lnSpc>
                        <a:spcAft>
                          <a:spcPts val="0"/>
                        </a:spcAft>
                      </a:pPr>
                      <a:r>
                        <a:rPr lang="nl-NL" sz="1100">
                          <a:effectLst/>
                        </a:rPr>
                        <a:t>   </a:t>
                      </a:r>
                      <a:r>
                        <a:rPr lang="fr-BE" sz="1100">
                          <a:effectLst/>
                        </a:rPr>
                        <a:t>Il est préférable que l'auteur du plan tienne compte pendant la rédaction de celui-ci des droits dont jouissent les parties concernées selon (les critères du meilleur intérêt des créanciers et) la règle de la priorité absolue, de sorte que les parties concernées ne soient pas incitées à voter contre le plan afin de réclamer leurs droits via le tribunal.</a:t>
                      </a:r>
                      <a:endParaRPr lang="fr-B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83578436"/>
                  </a:ext>
                </a:extLst>
              </a:tr>
              <a:tr h="1922610">
                <a:tc>
                  <a:txBody>
                    <a:bodyPr/>
                    <a:lstStyle/>
                    <a:p>
                      <a:pPr algn="just">
                        <a:lnSpc>
                          <a:spcPct val="107000"/>
                        </a:lnSpc>
                        <a:spcAft>
                          <a:spcPts val="0"/>
                        </a:spcAft>
                      </a:pPr>
                      <a:r>
                        <a:rPr lang="nl-NL" sz="1100" dirty="0">
                          <a:effectLst/>
                        </a:rPr>
                        <a:t>   </a:t>
                      </a:r>
                      <a:r>
                        <a:rPr lang="fr-BE" sz="1100" dirty="0">
                          <a:effectLst/>
                        </a:rPr>
                        <a:t>Il convient donc d'accorder largement la préférence au fait que les parties négocient un plan dans le contexte (du contrôle de l’intérêt des créanciers et) de la règle de priorité absolue (basée sur une évaluation brute de la condition de liquidation et de réorganisation de l’entreprise), de sorte que le plan reçoive l’accord de toutes les classes et que l’application forcée interclasse et l’exercice d'évaluation y afférent (réalisé ou non par l'auteur du plan même, par le praticien de la réorganisation ou par les experts en évaluation externes) soient nécessaires dans la moindre mesure possible. En effet, lorsqu’un plan est approuvé par toutes les classes, une application forcée interclasse n’est pas nécessaire.</a:t>
                      </a:r>
                      <a:endParaRPr lang="fr-B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02880777"/>
                  </a:ext>
                </a:extLst>
              </a:tr>
            </a:tbl>
          </a:graphicData>
        </a:graphic>
      </p:graphicFrame>
    </p:spTree>
    <p:extLst>
      <p:ext uri="{BB962C8B-B14F-4D97-AF65-F5344CB8AC3E}">
        <p14:creationId xmlns:p14="http://schemas.microsoft.com/office/powerpoint/2010/main" val="359464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L’IRE </a:t>
            </a:r>
            <a:r>
              <a:rPr lang="nl-BE" dirty="0" err="1"/>
              <a:t>décrit</a:t>
            </a:r>
            <a:r>
              <a:rPr lang="nl-BE" dirty="0"/>
              <a:t> le DCF  </a:t>
            </a:r>
            <a:endParaRPr lang="fr-BE" dirty="0"/>
          </a:p>
        </p:txBody>
      </p:sp>
      <p:sp>
        <p:nvSpPr>
          <p:cNvPr id="3" name="Espace réservé du contenu 2"/>
          <p:cNvSpPr>
            <a:spLocks noGrp="1"/>
          </p:cNvSpPr>
          <p:nvPr>
            <p:ph sz="half" idx="1"/>
          </p:nvPr>
        </p:nvSpPr>
        <p:spPr>
          <a:xfrm>
            <a:off x="498518" y="1196752"/>
            <a:ext cx="7889906" cy="5256584"/>
          </a:xfrm>
        </p:spPr>
        <p:txBody>
          <a:bodyPr>
            <a:normAutofit fontScale="47500" lnSpcReduction="20000"/>
          </a:bodyPr>
          <a:lstStyle/>
          <a:p>
            <a:r>
              <a:rPr lang="fr-BE" i="1" dirty="0"/>
              <a:t>Cette méthode part du principe que l’entreprise vaut par ce qu’elle va rapporter, en se basant sur l’actualisation des flux de trésorerie futurs disponibles. Cette méthode consiste à déterminer les flux monétaires futurs les plus probables et à trouver la valeur actuelle en les actualisant à la date de l'évaluation. Dans le cadre d’une transaction, le montant ainsi déterminé correspond au prix qu’un acquéreur devrait accepter de payer pour un investissement donné, puisque cet investissement lui permettra de couvrir le coût des dettes et fonds propres qu’il engage. Dans cette approche, la valeur d’entreprise (VE) correspond à la somme de ses cash-flows disponibles prévisionnels actualisés à un taux d'actualisation.</a:t>
            </a:r>
            <a:r>
              <a:rPr lang="fr-BE" dirty="0"/>
              <a:t> </a:t>
            </a:r>
            <a:r>
              <a:rPr lang="fr-BE" i="1" dirty="0"/>
              <a:t>Il y a deux périodes à distinguer : la première est la période de projection, la deuxième période est la période restante, car même après la période de projection, l'entreprise continue à générer des flux de trésorerie influençant la valeur. Vous trouverez également les calculs des flux de trésorerie actualisés dans la présentation du Prof. Tom </a:t>
            </a:r>
            <a:r>
              <a:rPr lang="fr-BE" i="1" dirty="0" err="1"/>
              <a:t>Vanacker</a:t>
            </a:r>
            <a:r>
              <a:rPr lang="fr-BE" i="1" dirty="0"/>
              <a:t>, Université de Gand, portant sur « Les différentes méthodes d'évaluation », lors de la journée d’études organisée le 23 octobre 2014 par l’IRE illustré sur le site de l’IRE</a:t>
            </a:r>
          </a:p>
          <a:p>
            <a:r>
              <a:rPr lang="fr-BE" i="1" dirty="0"/>
              <a:t>Certains entreprises ou projets sont entièrement financés par des fonds propres, d'autres sont partiellement financés par des fonds propres et partiellement par des fonds étrangers. Ceci impacte le taux d'actualisation. Pour le DCF des fonds propres, on tient compte des flux de trésorerie disponibles attribuables aux fonds propres (FCFE) multiplié par un taux d’actualisation. Ceci est retenu dans le modèle CAPM (capital asset pricing model). Le taux d’actualisation utilisé est le taux d’intérêt sans risque augmenté d’une prime de risque du marché. La prime de risque du marché est le produit du coefficient Bêta fois une prime de risque. Le Bêta représente le risque systématique sectoriel et le taux de rentabilité du marché moins le taux d'intérêt sans risque. D’autres primes de risque sont ajoutées pour les PME.</a:t>
            </a:r>
            <a:endParaRPr lang="fr-BE" dirty="0"/>
          </a:p>
          <a:p>
            <a:r>
              <a:rPr lang="fr-BE" i="1" dirty="0"/>
              <a:t>La valeur de l’entreprise est déterminée par les flux de trésorerie disponibles attribuables aux fonds propres et aux fonds étrangers actualisés par un coût moyen pondéré du capital (CMPC) Le CMPC ou le coût moyen pondéré du capital est calculé par la moyenne pondérée du coût des capitaux propres et de capital externe à « peser » sur la base de la part que chaque type de capital détient dans le financement global de l'entreprise. Pour la moyenne pondérée, il n’est tenu compte que des dettes portant intérêts. En outre, on peut partir de la structure de l’investissement futur et le coût des dettes portant intérêts.</a:t>
            </a:r>
            <a:r>
              <a:rPr lang="fr-BE" dirty="0"/>
              <a:t> et de conclure </a:t>
            </a:r>
            <a:r>
              <a:rPr lang="fr-BE" i="1" dirty="0"/>
              <a:t>: « Cette méthode est souvent considérée comme la plus pertinente car elle intègre des éléments stratégiques et économiques, des perspectives de développement et une exigence de rentabilité des investisseurs. Ceci nécessite un diagnostic pertinent sur les perspectives annoncées, ainsi que des données nécessaires au calcul de valorisation (flux de trésorerie, valeur terminale, coût moyen pondéré du capital). »</a:t>
            </a:r>
            <a:endParaRPr lang="fr-BE" dirty="0"/>
          </a:p>
          <a:p>
            <a:r>
              <a:rPr lang="fr-BE" dirty="0"/>
              <a:t>Cependant l’IRE ajoute :   </a:t>
            </a:r>
            <a:r>
              <a:rPr lang="fr-BE" i="1" dirty="0"/>
              <a:t>« L'évaluation d'une entreprise est subjective et les méthodes d'évaluation d'entreprise sont nombreuses et variées. Par conséquent, il est intéressant de comparer les différentes valeurs obtenues pour avoir une vue d'ensemble de l'entreprise étudiée. A partir de ce constat, on peut examiner quelles méthodes d'évaluation sont les plus appropriées et la pondération à donner à chaque méthode pour arriver à une valeur définitive ou une fourchette de valeurs. Les modèles DCF, dans lesquels une concordance entre les flux de trésorerie adéquats et le taux d'actualisation et le taux de croissance est faite, sont souvent considérés comme étant les plus appropriés. Une attention particulière doit cependant être apportée à l'outil de calcul parce que la comptabilité, et le principe de prudence de la loi comptable ne reflètent pas toujours les valeurs de la réalité économique Un prix est subjectif et le résultat des négociations entre parties. Ce prix peut diverger de la valeur à cause des objectifs de l'acheteur, p. ex. de la synergie, l'importance du paquet des actions ou autres ».</a:t>
            </a:r>
            <a:r>
              <a:rPr lang="fr-BE" dirty="0"/>
              <a:t> </a:t>
            </a:r>
            <a:r>
              <a:rPr lang="fr-BE" i="1" u="sng" dirty="0"/>
              <a:t>Source</a:t>
            </a:r>
            <a:r>
              <a:rPr lang="fr-BE" i="1" dirty="0"/>
              <a:t> : Prof. Tom </a:t>
            </a:r>
            <a:r>
              <a:rPr lang="fr-BE" i="1" dirty="0" err="1"/>
              <a:t>Vanacker</a:t>
            </a:r>
            <a:r>
              <a:rPr lang="fr-BE" i="1" dirty="0"/>
              <a:t>, Université de Gand, portant sur </a:t>
            </a:r>
            <a:r>
              <a:rPr lang="fr-BE" i="1" dirty="0">
                <a:hlinkClick r:id="rId3"/>
              </a:rPr>
              <a:t>« Les différentes méthodes d'évaluation »</a:t>
            </a:r>
            <a:r>
              <a:rPr lang="fr-BE" i="1" dirty="0"/>
              <a:t>, journée d’études organisée le 23 octobre 2014 par l’IRE.</a:t>
            </a:r>
            <a:r>
              <a:rPr lang="fr-BE" dirty="0"/>
              <a:t> </a:t>
            </a:r>
            <a:r>
              <a:rPr lang="fr-BE" u="sng" dirty="0">
                <a:hlinkClick r:id="rId4"/>
              </a:rPr>
              <a:t>http://ante.experts-comptables.com/csoec/content/download/992338/25831426/version/2/file/%28M%C3%89THODES+D+EVAL+RETENUES+ET+ECARTEES+-+2012+04+10%29.pdf</a:t>
            </a:r>
            <a:r>
              <a:rPr lang="fr-BE" u="sng" dirty="0"/>
              <a:t> </a:t>
            </a:r>
            <a:r>
              <a:rPr lang="fr-BE" dirty="0"/>
              <a:t>  </a:t>
            </a:r>
          </a:p>
          <a:p>
            <a:endParaRPr lang="fr-BE" dirty="0"/>
          </a:p>
          <a:p>
            <a:endParaRPr lang="fr-BE" dirty="0"/>
          </a:p>
        </p:txBody>
      </p:sp>
    </p:spTree>
    <p:extLst>
      <p:ext uri="{BB962C8B-B14F-4D97-AF65-F5344CB8AC3E}">
        <p14:creationId xmlns:p14="http://schemas.microsoft.com/office/powerpoint/2010/main" val="3535395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Le DCF n’est pas la seule méthode</a:t>
            </a:r>
          </a:p>
        </p:txBody>
      </p:sp>
      <p:sp>
        <p:nvSpPr>
          <p:cNvPr id="3" name="Espace réservé du contenu 2"/>
          <p:cNvSpPr>
            <a:spLocks noGrp="1"/>
          </p:cNvSpPr>
          <p:nvPr>
            <p:ph sz="half" idx="1"/>
          </p:nvPr>
        </p:nvSpPr>
        <p:spPr>
          <a:xfrm>
            <a:off x="498518" y="1484784"/>
            <a:ext cx="7889906" cy="4824536"/>
          </a:xfrm>
        </p:spPr>
        <p:txBody>
          <a:bodyPr>
            <a:normAutofit fontScale="85000" lnSpcReduction="10000"/>
          </a:bodyPr>
          <a:lstStyle/>
          <a:p>
            <a:pPr>
              <a:spcBef>
                <a:spcPts val="1000"/>
              </a:spcBef>
            </a:pPr>
            <a:r>
              <a:rPr lang="fr-BE" dirty="0"/>
              <a:t>il existe de nombreuses méthodes d’évaluation d’une valeur On résumera assez bien cette affirmation selon les termes d’Alexis PALM ( Juge consulaire et KPMG)</a:t>
            </a:r>
          </a:p>
          <a:p>
            <a:pPr lvl="1">
              <a:spcBef>
                <a:spcPts val="1000"/>
              </a:spcBef>
            </a:pPr>
            <a:r>
              <a:rPr lang="fr-BE" dirty="0"/>
              <a:t>1.	Discounted Cash Flow 	-  Ayez confiance, demain sera merveilleux</a:t>
            </a:r>
          </a:p>
          <a:p>
            <a:pPr lvl="1">
              <a:spcBef>
                <a:spcPts val="1000"/>
              </a:spcBef>
            </a:pPr>
            <a:r>
              <a:rPr lang="fr-BE" dirty="0"/>
              <a:t>2.	La méthode des multiples	- Regardez ce que d’autres ont payé </a:t>
            </a:r>
          </a:p>
          <a:p>
            <a:pPr lvl="1">
              <a:spcBef>
                <a:spcPts val="1000"/>
              </a:spcBef>
            </a:pPr>
            <a:r>
              <a:rPr lang="fr-BE" dirty="0"/>
              <a:t>3.	Actif Net corrigé		- Prenez mon histoire, ne payez rien de plus</a:t>
            </a:r>
          </a:p>
          <a:p>
            <a:pPr lvl="1">
              <a:spcBef>
                <a:spcPts val="1000"/>
              </a:spcBef>
            </a:pPr>
            <a:r>
              <a:rPr lang="fr-BE" dirty="0"/>
              <a:t>4.	Liquidation		- Arrêtons tout, sauve qui peut</a:t>
            </a:r>
          </a:p>
          <a:p>
            <a:pPr lvl="1">
              <a:spcBef>
                <a:spcPts val="1000"/>
              </a:spcBef>
            </a:pPr>
            <a:r>
              <a:rPr lang="fr-BE" dirty="0"/>
              <a:t>5.	Capitalisation du </a:t>
            </a:r>
            <a:r>
              <a:rPr lang="fr-BE" dirty="0" err="1"/>
              <a:t>super-profit</a:t>
            </a:r>
            <a:r>
              <a:rPr lang="fr-BE" dirty="0"/>
              <a:t> 	- Ce que j’aurais pu faire</a:t>
            </a:r>
          </a:p>
          <a:p>
            <a:pPr lvl="1">
              <a:spcBef>
                <a:spcPts val="1000"/>
              </a:spcBef>
            </a:pPr>
            <a:r>
              <a:rPr lang="fr-BE" dirty="0"/>
              <a:t>6.	Reconstitution des coûts	- Ce que cela aurait coûté si on l’avait fait</a:t>
            </a:r>
          </a:p>
          <a:p>
            <a:pPr>
              <a:spcBef>
                <a:spcPts val="1000"/>
              </a:spcBef>
            </a:pPr>
            <a:r>
              <a:rPr lang="fr-BE" dirty="0"/>
              <a:t>Toutes ces méthodes ne sont évidemment pas </a:t>
            </a:r>
            <a:r>
              <a:rPr lang="fr-BE" dirty="0" err="1"/>
              <a:t>relevantes</a:t>
            </a:r>
            <a:r>
              <a:rPr lang="fr-BE" dirty="0"/>
              <a:t> dans toutes les situations. Il faut choisir la ou les méthodes </a:t>
            </a:r>
            <a:r>
              <a:rPr lang="fr-BE" dirty="0" err="1"/>
              <a:t>relevantes</a:t>
            </a:r>
            <a:r>
              <a:rPr lang="fr-BE" dirty="0"/>
              <a:t> au cas d’espèce</a:t>
            </a:r>
          </a:p>
          <a:p>
            <a:pPr>
              <a:spcBef>
                <a:spcPts val="1000"/>
              </a:spcBef>
            </a:pPr>
            <a:r>
              <a:rPr lang="fr-BE" dirty="0"/>
              <a:t>Cependant, la méthode considérée comme la plus pertinente dans l’hypothèse de continuité et la méthode DCF , à savoir la valorisation par flux de trésorerie actualisés ‘</a:t>
            </a:r>
            <a:r>
              <a:rPr lang="fr-BE" dirty="0" err="1"/>
              <a:t>discounted</a:t>
            </a:r>
            <a:r>
              <a:rPr lang="fr-BE" dirty="0"/>
              <a:t> cash flow’ ou DCF. En effet, cette méthode a pour objectif principal de mesurer le résultat des perspectives futures, de l’avenir, des promesses… en s’appuyant sur une rigueur méthodologique réelle et cohérente accompagnée d’incertitudes sur chacun des paramètres du modèle. On peut donc concevoir que cette méthode soit largement retenue, faute de mieux.</a:t>
            </a:r>
          </a:p>
          <a:p>
            <a:endParaRPr lang="fr-BE" dirty="0"/>
          </a:p>
        </p:txBody>
      </p:sp>
    </p:spTree>
    <p:extLst>
      <p:ext uri="{BB962C8B-B14F-4D97-AF65-F5344CB8AC3E}">
        <p14:creationId xmlns:p14="http://schemas.microsoft.com/office/powerpoint/2010/main" val="4218415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Mais </a:t>
            </a:r>
            <a:r>
              <a:rPr lang="nl-BE" dirty="0" err="1"/>
              <a:t>c’est</a:t>
            </a:r>
            <a:r>
              <a:rPr lang="nl-BE" dirty="0"/>
              <a:t> la méthode la plus </a:t>
            </a:r>
            <a:r>
              <a:rPr lang="nl-BE" dirty="0" err="1"/>
              <a:t>reconnue</a:t>
            </a:r>
            <a:endParaRPr lang="fr-BE" dirty="0"/>
          </a:p>
        </p:txBody>
      </p:sp>
      <p:sp>
        <p:nvSpPr>
          <p:cNvPr id="3" name="Espace réservé du contenu 2"/>
          <p:cNvSpPr>
            <a:spLocks noGrp="1"/>
          </p:cNvSpPr>
          <p:nvPr>
            <p:ph sz="half" idx="1"/>
          </p:nvPr>
        </p:nvSpPr>
        <p:spPr>
          <a:xfrm>
            <a:off x="498518" y="1600200"/>
            <a:ext cx="7889906" cy="4853136"/>
          </a:xfrm>
        </p:spPr>
        <p:txBody>
          <a:bodyPr>
            <a:normAutofit/>
          </a:bodyPr>
          <a:lstStyle/>
          <a:p>
            <a:endParaRPr lang="fr-BE" dirty="0"/>
          </a:p>
          <a:p>
            <a:endParaRPr lang="fr-BE" dirty="0"/>
          </a:p>
        </p:txBody>
      </p:sp>
      <p:pic>
        <p:nvPicPr>
          <p:cNvPr id="4" name="Image 3"/>
          <p:cNvPicPr>
            <a:picLocks noChangeAspect="1"/>
          </p:cNvPicPr>
          <p:nvPr/>
        </p:nvPicPr>
        <p:blipFill>
          <a:blip r:embed="rId3"/>
          <a:stretch>
            <a:fillRect/>
          </a:stretch>
        </p:blipFill>
        <p:spPr>
          <a:xfrm>
            <a:off x="1259632" y="1700808"/>
            <a:ext cx="5762251" cy="3741663"/>
          </a:xfrm>
          <a:prstGeom prst="rect">
            <a:avLst/>
          </a:prstGeom>
        </p:spPr>
      </p:pic>
      <p:pic>
        <p:nvPicPr>
          <p:cNvPr id="5" name="Image 4"/>
          <p:cNvPicPr>
            <a:picLocks noChangeAspect="1"/>
          </p:cNvPicPr>
          <p:nvPr/>
        </p:nvPicPr>
        <p:blipFill>
          <a:blip r:embed="rId4"/>
          <a:stretch>
            <a:fillRect/>
          </a:stretch>
        </p:blipFill>
        <p:spPr>
          <a:xfrm>
            <a:off x="1259631" y="5442471"/>
            <a:ext cx="5762251" cy="1056094"/>
          </a:xfrm>
          <a:prstGeom prst="rect">
            <a:avLst/>
          </a:prstGeom>
        </p:spPr>
      </p:pic>
    </p:spTree>
    <p:extLst>
      <p:ext uri="{BB962C8B-B14F-4D97-AF65-F5344CB8AC3E}">
        <p14:creationId xmlns:p14="http://schemas.microsoft.com/office/powerpoint/2010/main" val="2910415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Le DCF a ses biais  </a:t>
            </a:r>
            <a:br>
              <a:rPr lang="fr-BE" dirty="0"/>
            </a:br>
            <a:r>
              <a:rPr lang="fr-BE" dirty="0"/>
              <a:t/>
            </a:r>
            <a:br>
              <a:rPr lang="fr-BE" dirty="0"/>
            </a:br>
            <a:r>
              <a:rPr lang="fr-BE" dirty="0"/>
              <a:t/>
            </a:r>
            <a:br>
              <a:rPr lang="fr-BE" dirty="0"/>
            </a:br>
            <a:r>
              <a:rPr lang="fr-BE" dirty="0"/>
              <a:t/>
            </a:r>
            <a:br>
              <a:rPr lang="fr-BE" dirty="0"/>
            </a:br>
            <a:endParaRPr lang="fr-BE" dirty="0"/>
          </a:p>
        </p:txBody>
      </p:sp>
      <p:sp>
        <p:nvSpPr>
          <p:cNvPr id="3" name="Espace réservé du contenu 2"/>
          <p:cNvSpPr>
            <a:spLocks noGrp="1"/>
          </p:cNvSpPr>
          <p:nvPr>
            <p:ph sz="half" idx="1"/>
          </p:nvPr>
        </p:nvSpPr>
        <p:spPr>
          <a:xfrm>
            <a:off x="498518" y="1052736"/>
            <a:ext cx="7889906" cy="5616624"/>
          </a:xfrm>
        </p:spPr>
        <p:txBody>
          <a:bodyPr>
            <a:normAutofit fontScale="25000" lnSpcReduction="20000"/>
          </a:bodyPr>
          <a:lstStyle/>
          <a:p>
            <a:pPr>
              <a:lnSpc>
                <a:spcPct val="120000"/>
              </a:lnSpc>
              <a:spcBef>
                <a:spcPts val="600"/>
              </a:spcBef>
            </a:pPr>
            <a:r>
              <a:rPr lang="fr-BE" sz="3600" i="1" dirty="0"/>
              <a:t>quelques avantages de la méthode DCF :</a:t>
            </a:r>
            <a:endParaRPr lang="fr-BE" sz="3600" dirty="0"/>
          </a:p>
          <a:p>
            <a:pPr lvl="1">
              <a:lnSpc>
                <a:spcPct val="120000"/>
              </a:lnSpc>
            </a:pPr>
            <a:r>
              <a:rPr lang="fr-BE" sz="3600" i="1" dirty="0"/>
              <a:t>Elle prend en compte les flux de trésorerie futurs de l'actif, ce qui peut être important pour les actifs qui génèrent des revenus récurrents, tels que les entreprises ou les projets à long terme.</a:t>
            </a:r>
            <a:endParaRPr lang="fr-BE" sz="3600" dirty="0"/>
          </a:p>
          <a:p>
            <a:pPr lvl="1">
              <a:lnSpc>
                <a:spcPct val="120000"/>
              </a:lnSpc>
            </a:pPr>
            <a:r>
              <a:rPr lang="fr-BE" sz="3600" i="1" dirty="0"/>
              <a:t>Elle permet de tenir compte de l'incertitude des flux de trésorerie futurs en utilisant un taux d’actualisation qui reflète le risque associé à l'actif.</a:t>
            </a:r>
            <a:endParaRPr lang="fr-BE" sz="3600" dirty="0"/>
          </a:p>
          <a:p>
            <a:pPr lvl="1">
              <a:lnSpc>
                <a:spcPct val="120000"/>
              </a:lnSpc>
            </a:pPr>
            <a:r>
              <a:rPr lang="fr-BE" sz="3600" i="1" dirty="0"/>
              <a:t>Elle peut être utilisée pour comparer des actifs ou des projets de différentes tailles ou avec des profils de risque différents, car elle permet de mettre tous les flux de trésorerie futurs sur un pied d'égalité en les actualisant à la même période.</a:t>
            </a:r>
            <a:endParaRPr lang="fr-BE" sz="3600" dirty="0"/>
          </a:p>
          <a:p>
            <a:pPr lvl="1">
              <a:lnSpc>
                <a:spcPct val="120000"/>
              </a:lnSpc>
            </a:pPr>
            <a:r>
              <a:rPr lang="fr-BE" sz="3600" i="1" dirty="0"/>
              <a:t>Elle permet de tenir compte de l'impact du temps sur la valeur de l'actif en actualisant les flux de trésorerie futurs à une période de référence.</a:t>
            </a:r>
            <a:endParaRPr lang="fr-BE" sz="3600" dirty="0"/>
          </a:p>
          <a:p>
            <a:pPr lvl="1">
              <a:lnSpc>
                <a:spcPct val="120000"/>
              </a:lnSpc>
            </a:pPr>
            <a:r>
              <a:rPr lang="fr-BE" sz="3600" i="1" dirty="0"/>
              <a:t>Elle peut être utilisée pour évaluer l’entreprise  en comparant leur valeur actuelle nette (VAN) à l’investissement initial ou à une autre méthode historique, ce qui peut aider à évaluer si la performance future est supérieure ou non.</a:t>
            </a:r>
            <a:endParaRPr lang="fr-BE" sz="3600" dirty="0"/>
          </a:p>
          <a:p>
            <a:pPr>
              <a:lnSpc>
                <a:spcPct val="120000"/>
              </a:lnSpc>
              <a:spcBef>
                <a:spcPts val="600"/>
              </a:spcBef>
            </a:pPr>
            <a:r>
              <a:rPr lang="fr-BE" sz="3600" i="1" dirty="0"/>
              <a:t>A contrario, ses principaux inconvénients sont :</a:t>
            </a:r>
            <a:endParaRPr lang="fr-BE" sz="3600" dirty="0"/>
          </a:p>
          <a:p>
            <a:pPr lvl="1">
              <a:lnSpc>
                <a:spcPct val="120000"/>
              </a:lnSpc>
            </a:pPr>
            <a:r>
              <a:rPr lang="fr-BE" sz="3600" i="1" dirty="0"/>
              <a:t>Elle nécessite une prévision des flux de trésorerie futurs, ce qui peut être difficile, surtout dans les cas où l'actif est exposé à un risque élevé ou où il y a beaucoup d'incertitudes sur les futurs flux de trésorerie.</a:t>
            </a:r>
            <a:endParaRPr lang="fr-BE" sz="3600" dirty="0"/>
          </a:p>
          <a:p>
            <a:pPr lvl="1">
              <a:lnSpc>
                <a:spcPct val="120000"/>
              </a:lnSpc>
            </a:pPr>
            <a:r>
              <a:rPr lang="fr-BE" sz="3600" i="1" dirty="0"/>
              <a:t>Elle peut être sensible aux hypothèses de prévision et aux choix de taux d’actualisation, ce qui peut entraîner des différences importantes dans la valeur estimée selon les personnes qui effectuent l'analyse.</a:t>
            </a:r>
            <a:endParaRPr lang="fr-BE" sz="3600" dirty="0"/>
          </a:p>
          <a:p>
            <a:pPr lvl="1">
              <a:lnSpc>
                <a:spcPct val="120000"/>
              </a:lnSpc>
            </a:pPr>
            <a:r>
              <a:rPr lang="fr-BE" sz="3600" i="1" dirty="0"/>
              <a:t>Elle ne tient pas compte de certaines valeurs intrinsèques de l'actif, telles que la marque, la technologie ou la main-d'œuvre, qui ne sont pas reflétées dans les flux de trésorerie futurs prévus.</a:t>
            </a:r>
            <a:endParaRPr lang="fr-BE" sz="3600" dirty="0"/>
          </a:p>
          <a:p>
            <a:pPr lvl="1">
              <a:lnSpc>
                <a:spcPct val="120000"/>
              </a:lnSpc>
            </a:pPr>
            <a:r>
              <a:rPr lang="fr-BE" sz="3600" i="1" dirty="0"/>
              <a:t>Elle peut sous-estimer la valeur des actifs qui génèrent des flux de trésorerie irréguliers ou qui ont des profils de risque complexes, car il peut être difficile de prévoir ces flux de trésorerie et de les intégrer dans l'analyse.</a:t>
            </a:r>
            <a:endParaRPr lang="fr-BE" sz="3600" dirty="0"/>
          </a:p>
          <a:p>
            <a:pPr lvl="1">
              <a:lnSpc>
                <a:spcPct val="120000"/>
              </a:lnSpc>
            </a:pPr>
            <a:r>
              <a:rPr lang="fr-BE" sz="3600" i="1" dirty="0"/>
              <a:t>Elle peut être difficile à utiliser dans les cas où il y a peu de données disponibles sur les flux de trésorerie futurs de l'actif.</a:t>
            </a:r>
            <a:endParaRPr lang="fr-BE" sz="3600" dirty="0"/>
          </a:p>
          <a:p>
            <a:pPr>
              <a:lnSpc>
                <a:spcPct val="120000"/>
              </a:lnSpc>
              <a:spcBef>
                <a:spcPts val="600"/>
              </a:spcBef>
            </a:pPr>
            <a:r>
              <a:rPr lang="fr-BE" sz="3600" i="1" dirty="0"/>
              <a:t>En résumé, la méthode DCF est un outil utile pour évaluer la valeur d'un actif ou entreprise en prenant en compte ses flux de trésorerie futurs, en tenant compte de l'incertitude et du risque associés, et en comparant des actifs ou entreprises de différentes tailles et profils de risque. Cette méthode nécessite une prévision précise des flux de trésorerie et peut être sensible aux hypothèses et aux choix de taux d’actualisation. Elle peut également être difficile à utiliser dans certaines situations où il y a peu de données disponibles ou où l'actif a un profil de risque complexe. </a:t>
            </a:r>
            <a:r>
              <a:rPr lang="fr-BE" sz="3600" dirty="0"/>
              <a:t> </a:t>
            </a:r>
            <a:r>
              <a:rPr lang="fr-BE" sz="3600" i="1" dirty="0"/>
              <a:t>Outre les hypothèses internes sujettes à questions, plusieurs paramètres externes pourront conduire à une très grande variabilité du résultat final. Usuellement, les deux paramètres fondamentaux sont le taux de croissance (et plus Cette méthode peut techniquement être considérée comme excellente lorsque l’environnement économique (interne et externe à l’entreprise) est stable, que ses prévisions sont fiables dans le temps. Rien de ceci n’est exact pour les entreprises soumises à d’importantes difficultés et de contraintes imprévisibles menant à des difficultés affectant sa continuité.</a:t>
            </a:r>
            <a:r>
              <a:rPr lang="fr-BE" sz="3600" dirty="0"/>
              <a:t> </a:t>
            </a:r>
            <a:r>
              <a:rPr lang="fr-BE" sz="3600" i="1" dirty="0"/>
              <a:t>Quelle responsable d’entreprise peut raisonnablement intégrer ces évènements dans des données budgétaires, même à un an, à fortiori à 5 – 10 ans ? Poser la question c’est y répondre. L’appréciation budgétaire réserve déjà sont lot d’incertitude, tant sur l’évolution est le prévisions du chiffre d’affaires que des coûts. Comment intégrer correctement l’évolution du besoin en fond de roulement, des investissements, du progrès, du marché,… Autant de paramètres qui seront déterminants. A cela, il faudra intégrer un taux de croissance raisonnable, sachant que le nombre d’entreprises présentant une croissance régulière, constante, durable sont plutôt l’exception.</a:t>
            </a:r>
            <a:endParaRPr lang="fr-BE" sz="3600" dirty="0"/>
          </a:p>
          <a:p>
            <a:endParaRPr lang="fr-BE" dirty="0"/>
          </a:p>
        </p:txBody>
      </p:sp>
    </p:spTree>
    <p:extLst>
      <p:ext uri="{BB962C8B-B14F-4D97-AF65-F5344CB8AC3E}">
        <p14:creationId xmlns:p14="http://schemas.microsoft.com/office/powerpoint/2010/main" val="239283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Il</a:t>
            </a:r>
            <a:r>
              <a:rPr lang="nl-BE" dirty="0"/>
              <a:t> </a:t>
            </a:r>
            <a:r>
              <a:rPr lang="nl-BE" dirty="0" err="1"/>
              <a:t>faut</a:t>
            </a:r>
            <a:r>
              <a:rPr lang="nl-BE" dirty="0"/>
              <a:t> le </a:t>
            </a:r>
            <a:r>
              <a:rPr lang="nl-BE" dirty="0" err="1"/>
              <a:t>combiner</a:t>
            </a:r>
            <a:r>
              <a:rPr lang="nl-BE" dirty="0"/>
              <a:t> </a:t>
            </a:r>
            <a:r>
              <a:rPr lang="nl-BE" dirty="0" err="1"/>
              <a:t>avec</a:t>
            </a:r>
            <a:r>
              <a:rPr lang="nl-BE" dirty="0"/>
              <a:t> </a:t>
            </a:r>
            <a:r>
              <a:rPr lang="nl-BE" dirty="0" err="1"/>
              <a:t>une</a:t>
            </a:r>
            <a:r>
              <a:rPr lang="nl-BE" dirty="0"/>
              <a:t> approche </a:t>
            </a:r>
            <a:r>
              <a:rPr lang="nl-BE" dirty="0" err="1"/>
              <a:t>multi</a:t>
            </a:r>
            <a:r>
              <a:rPr lang="nl-BE" dirty="0"/>
              <a:t>-méthodes</a:t>
            </a:r>
            <a:endParaRPr lang="fr-BE" dirty="0"/>
          </a:p>
        </p:txBody>
      </p:sp>
      <p:sp>
        <p:nvSpPr>
          <p:cNvPr id="3" name="Espace réservé du contenu 2"/>
          <p:cNvSpPr>
            <a:spLocks noGrp="1"/>
          </p:cNvSpPr>
          <p:nvPr>
            <p:ph sz="half" idx="1"/>
          </p:nvPr>
        </p:nvSpPr>
        <p:spPr>
          <a:xfrm>
            <a:off x="498518" y="1700808"/>
            <a:ext cx="7889906" cy="4968552"/>
          </a:xfrm>
        </p:spPr>
        <p:txBody>
          <a:bodyPr>
            <a:normAutofit fontScale="85000" lnSpcReduction="20000"/>
          </a:bodyPr>
          <a:lstStyle/>
          <a:p>
            <a:pPr>
              <a:spcBef>
                <a:spcPts val="1200"/>
              </a:spcBef>
            </a:pPr>
            <a:r>
              <a:rPr lang="fr-BE" dirty="0"/>
              <a:t>les autorités de marché ont abandonné depuis longtemps la vieille méthode confortable des moyennes ou moyennes pondérées entre les résultats des différentes méthodes, que pratiquent encore certains experts pour une approche multi-méthodes ou multicritères dont les résultats mis en « nuage » permettent de visualiser les écarts afin d’inciter l’évaluateur à donner son opinion sur les raisons pour lesquelles il retient ou écarte tel paramètre ou telle méthode. </a:t>
            </a:r>
          </a:p>
          <a:p>
            <a:pPr>
              <a:spcBef>
                <a:spcPts val="1200"/>
              </a:spcBef>
            </a:pPr>
            <a:endParaRPr lang="fr-BE" dirty="0"/>
          </a:p>
          <a:p>
            <a:pPr>
              <a:spcBef>
                <a:spcPts val="1200"/>
              </a:spcBef>
            </a:pPr>
            <a:r>
              <a:rPr lang="fr-BE" dirty="0"/>
              <a:t>Il faut calculer selon les différentes méthodes, évaluer leur raisonnabilité, les comparer les unes aux autres et choisir la ou les plus adaptées à l’objet à évaluer et arbitrer les éléments qui penchent en faveur d’une méthode plus qu’une autre, avant de relativiser par comparaison et sensitivité les chiffres obtenus. Il s’agira toujours donc d’une gamme de valeur puisqu’à défaut d’acheteur, il n’y aura pas un tiers avec lequel fixer un prix. </a:t>
            </a:r>
          </a:p>
          <a:p>
            <a:pPr>
              <a:spcBef>
                <a:spcPts val="1200"/>
              </a:spcBef>
            </a:pPr>
            <a:endParaRPr lang="fr-BE" dirty="0"/>
          </a:p>
          <a:p>
            <a:pPr>
              <a:spcBef>
                <a:spcPts val="1200"/>
              </a:spcBef>
            </a:pPr>
            <a:r>
              <a:rPr lang="fr-BE" dirty="0"/>
              <a:t>L’AMF dans sa publication montre que les attestations d’équité sont souvent basées sur 4 méthodes, ce qui a pu être justifié par l’évaluateur, voire parfois sur 8 mais dont l’évaluateur n’a pas pu justifier l’utilisation, voire 1 qui était la seule pertinente pour une entreprise en difficulté. La technique de la moyenne de différentes méthodes n’est pertinente que si ces valeurs se rapprochent très sensiblement car à défaut, elle cacherait une faute de raisonnement méthodologique en évitant le travail intellectuel du choix d’une méthode appropriée. Si des différences importantes existent, la moyenne est sans pertinence intellectuelle.</a:t>
            </a:r>
          </a:p>
          <a:p>
            <a:pPr>
              <a:spcBef>
                <a:spcPts val="1200"/>
              </a:spcBef>
            </a:pPr>
            <a:endParaRPr lang="fr-BE" dirty="0"/>
          </a:p>
          <a:p>
            <a:pPr>
              <a:spcBef>
                <a:spcPts val="1200"/>
              </a:spcBef>
            </a:pPr>
            <a:endParaRPr lang="fr-BE" dirty="0"/>
          </a:p>
        </p:txBody>
      </p:sp>
    </p:spTree>
    <p:extLst>
      <p:ext uri="{BB962C8B-B14F-4D97-AF65-F5344CB8AC3E}">
        <p14:creationId xmlns:p14="http://schemas.microsoft.com/office/powerpoint/2010/main" val="218160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Pas </a:t>
            </a:r>
            <a:r>
              <a:rPr lang="nl-BE" dirty="0" err="1"/>
              <a:t>une</a:t>
            </a:r>
            <a:r>
              <a:rPr lang="nl-BE" dirty="0"/>
              <a:t> moyenne</a:t>
            </a:r>
            <a:endParaRPr lang="fr-BE" dirty="0"/>
          </a:p>
        </p:txBody>
      </p:sp>
      <p:sp>
        <p:nvSpPr>
          <p:cNvPr id="3" name="Espace réservé du contenu 2"/>
          <p:cNvSpPr>
            <a:spLocks noGrp="1"/>
          </p:cNvSpPr>
          <p:nvPr>
            <p:ph sz="half" idx="1"/>
          </p:nvPr>
        </p:nvSpPr>
        <p:spPr>
          <a:xfrm>
            <a:off x="498518" y="1340768"/>
            <a:ext cx="7889906" cy="5328592"/>
          </a:xfrm>
        </p:spPr>
        <p:txBody>
          <a:bodyPr>
            <a:normAutofit/>
          </a:bodyPr>
          <a:lstStyle/>
          <a:p>
            <a:pPr>
              <a:spcBef>
                <a:spcPts val="1200"/>
              </a:spcBef>
            </a:pPr>
            <a:endParaRPr lang="fr-BE" dirty="0"/>
          </a:p>
          <a:p>
            <a:pPr>
              <a:spcBef>
                <a:spcPts val="1200"/>
              </a:spcBef>
            </a:pPr>
            <a:endParaRPr lang="fr-BE" dirty="0"/>
          </a:p>
        </p:txBody>
      </p:sp>
      <p:pic>
        <p:nvPicPr>
          <p:cNvPr id="4" name="Image 3"/>
          <p:cNvPicPr>
            <a:picLocks noChangeAspect="1"/>
          </p:cNvPicPr>
          <p:nvPr/>
        </p:nvPicPr>
        <p:blipFill>
          <a:blip r:embed="rId3"/>
          <a:stretch>
            <a:fillRect/>
          </a:stretch>
        </p:blipFill>
        <p:spPr>
          <a:xfrm>
            <a:off x="1115616" y="1844824"/>
            <a:ext cx="5762251" cy="2103045"/>
          </a:xfrm>
          <a:prstGeom prst="rect">
            <a:avLst/>
          </a:prstGeom>
        </p:spPr>
      </p:pic>
      <p:pic>
        <p:nvPicPr>
          <p:cNvPr id="5" name="Image 4"/>
          <p:cNvPicPr>
            <a:picLocks noChangeAspect="1"/>
          </p:cNvPicPr>
          <p:nvPr/>
        </p:nvPicPr>
        <p:blipFill>
          <a:blip r:embed="rId4"/>
          <a:stretch>
            <a:fillRect/>
          </a:stretch>
        </p:blipFill>
        <p:spPr>
          <a:xfrm>
            <a:off x="1115616" y="3861048"/>
            <a:ext cx="5852215" cy="2947310"/>
          </a:xfrm>
          <a:prstGeom prst="rect">
            <a:avLst/>
          </a:prstGeom>
        </p:spPr>
      </p:pic>
    </p:spTree>
    <p:extLst>
      <p:ext uri="{BB962C8B-B14F-4D97-AF65-F5344CB8AC3E}">
        <p14:creationId xmlns:p14="http://schemas.microsoft.com/office/powerpoint/2010/main" val="148579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Mais </a:t>
            </a:r>
            <a:r>
              <a:rPr lang="nl-BE" dirty="0" err="1"/>
              <a:t>une</a:t>
            </a:r>
            <a:r>
              <a:rPr lang="nl-BE" dirty="0"/>
              <a:t> analyse</a:t>
            </a:r>
            <a:endParaRPr lang="fr-BE" dirty="0"/>
          </a:p>
        </p:txBody>
      </p:sp>
      <p:sp>
        <p:nvSpPr>
          <p:cNvPr id="3" name="Espace réservé du contenu 2"/>
          <p:cNvSpPr>
            <a:spLocks noGrp="1"/>
          </p:cNvSpPr>
          <p:nvPr>
            <p:ph sz="half" idx="1"/>
          </p:nvPr>
        </p:nvSpPr>
        <p:spPr>
          <a:xfrm>
            <a:off x="498518" y="1340768"/>
            <a:ext cx="7889906" cy="5328592"/>
          </a:xfrm>
        </p:spPr>
        <p:txBody>
          <a:bodyPr>
            <a:normAutofit/>
          </a:bodyPr>
          <a:lstStyle/>
          <a:p>
            <a:pPr>
              <a:spcBef>
                <a:spcPts val="1200"/>
              </a:spcBef>
            </a:pPr>
            <a:endParaRPr lang="fr-BE" dirty="0"/>
          </a:p>
          <a:p>
            <a:pPr>
              <a:spcBef>
                <a:spcPts val="1200"/>
              </a:spcBef>
            </a:pPr>
            <a:endParaRPr lang="fr-BE" dirty="0"/>
          </a:p>
        </p:txBody>
      </p:sp>
      <p:pic>
        <p:nvPicPr>
          <p:cNvPr id="6" name="Image 5"/>
          <p:cNvPicPr>
            <a:picLocks noChangeAspect="1"/>
          </p:cNvPicPr>
          <p:nvPr/>
        </p:nvPicPr>
        <p:blipFill>
          <a:blip r:embed="rId3"/>
          <a:stretch>
            <a:fillRect/>
          </a:stretch>
        </p:blipFill>
        <p:spPr>
          <a:xfrm>
            <a:off x="1187624" y="1486731"/>
            <a:ext cx="6768752" cy="4678573"/>
          </a:xfrm>
          <a:prstGeom prst="rect">
            <a:avLst/>
          </a:prstGeom>
        </p:spPr>
      </p:pic>
    </p:spTree>
    <p:extLst>
      <p:ext uri="{BB962C8B-B14F-4D97-AF65-F5344CB8AC3E}">
        <p14:creationId xmlns:p14="http://schemas.microsoft.com/office/powerpoint/2010/main" val="2193832281"/>
      </p:ext>
    </p:extLst>
  </p:cSld>
  <p:clrMapOvr>
    <a:masterClrMapping/>
  </p:clrMapOvr>
  <p:extLst>
    <p:ext uri="{6950BFC3-D8DA-4A85-94F7-54DA5524770B}">
      <p188:commentRel xmlns:p188="http://schemas.microsoft.com/office/powerpoint/2018/8/main" xmlns="" r:id="rId4"/>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8EA59EB9-89ED-4B4A-9FCB-371B45C03C98}"/>
              </a:ext>
            </a:extLst>
          </p:cNvPr>
          <p:cNvSpPr>
            <a:spLocks noGrp="1" noChangeArrowheads="1"/>
          </p:cNvSpPr>
          <p:nvPr>
            <p:ph type="title"/>
          </p:nvPr>
        </p:nvSpPr>
        <p:spPr>
          <a:xfrm>
            <a:off x="457200" y="1490057"/>
            <a:ext cx="8229600" cy="800100"/>
          </a:xfrm>
        </p:spPr>
        <p:txBody>
          <a:bodyPr>
            <a:noAutofit/>
          </a:bodyPr>
          <a:lstStyle/>
          <a:p>
            <a:pPr algn="ctr"/>
            <a:r>
              <a:rPr lang="fr-BE" altLang="fr-FR" sz="3000" dirty="0">
                <a:solidFill>
                  <a:srgbClr val="1B2873"/>
                </a:solidFill>
                <a:latin typeface="Arial" panose="020B0604020202020204" pitchFamily="34" charset="0"/>
                <a:cs typeface="Arial" panose="020B0604020202020204" pitchFamily="34" charset="0"/>
              </a:rPr>
              <a:t>Valorisation des actifs Immobilisés</a:t>
            </a:r>
          </a:p>
        </p:txBody>
      </p:sp>
      <p:sp>
        <p:nvSpPr>
          <p:cNvPr id="302083" name="Rectangle 3">
            <a:extLst>
              <a:ext uri="{FF2B5EF4-FFF2-40B4-BE49-F238E27FC236}">
                <a16:creationId xmlns:a16="http://schemas.microsoft.com/office/drawing/2014/main" id="{D18C9434-2A81-430D-A05C-39C4F7B03355}"/>
              </a:ext>
            </a:extLst>
          </p:cNvPr>
          <p:cNvSpPr>
            <a:spLocks noGrp="1" noChangeArrowheads="1"/>
          </p:cNvSpPr>
          <p:nvPr>
            <p:ph idx="1"/>
          </p:nvPr>
        </p:nvSpPr>
        <p:spPr>
          <a:xfrm>
            <a:off x="457200" y="2208800"/>
            <a:ext cx="8229600" cy="3243834"/>
          </a:xfrm>
        </p:spPr>
        <p:txBody>
          <a:bodyPr>
            <a:normAutofit/>
          </a:bodyPr>
          <a:lstStyle/>
          <a:p>
            <a:pPr marL="0" indent="0" algn="just">
              <a:lnSpc>
                <a:spcPct val="110000"/>
              </a:lnSpc>
              <a:spcBef>
                <a:spcPts val="600"/>
              </a:spcBef>
              <a:buNone/>
            </a:pPr>
            <a:r>
              <a:rPr lang="fr-BE" altLang="fr-FR" sz="1200" b="1" u="sng" dirty="0">
                <a:solidFill>
                  <a:srgbClr val="1B2873"/>
                </a:solidFill>
              </a:rPr>
              <a:t>Immobilisations incorporelles et corporelles – Valeur d’utilité</a:t>
            </a:r>
          </a:p>
          <a:p>
            <a:pPr marL="0" indent="0" algn="just">
              <a:lnSpc>
                <a:spcPct val="110000"/>
              </a:lnSpc>
              <a:spcBef>
                <a:spcPts val="600"/>
              </a:spcBef>
              <a:spcAft>
                <a:spcPts val="600"/>
              </a:spcAft>
              <a:buNone/>
            </a:pPr>
            <a:r>
              <a:rPr lang="fr-BE" altLang="fr-FR" sz="1050" dirty="0">
                <a:solidFill>
                  <a:schemeClr val="accent2"/>
                </a:solidFill>
              </a:rPr>
              <a:t>Elles font l’objet d’amortissements complémentaires ou non-récurrents lorsqu’en raison de leur altération ou de modifications des </a:t>
            </a:r>
            <a:r>
              <a:rPr lang="fr-BE" altLang="fr-FR" sz="1050" b="1" dirty="0">
                <a:solidFill>
                  <a:schemeClr val="accent2"/>
                </a:solidFill>
              </a:rPr>
              <a:t>circonstances économiques </a:t>
            </a:r>
            <a:r>
              <a:rPr lang="fr-BE" altLang="fr-FR" sz="1050" dirty="0">
                <a:solidFill>
                  <a:schemeClr val="accent2"/>
                </a:solidFill>
              </a:rPr>
              <a:t>ou technologiques, leur valeur comptable dépasse leur valeur d’utilisation par l’entreprise (art 3:39, 42§1er , al.2 AR d’exécution du CSA).</a:t>
            </a:r>
          </a:p>
          <a:p>
            <a:pPr algn="just">
              <a:lnSpc>
                <a:spcPct val="110000"/>
              </a:lnSpc>
              <a:spcBef>
                <a:spcPts val="600"/>
              </a:spcBef>
              <a:spcAft>
                <a:spcPts val="600"/>
              </a:spcAft>
              <a:buClr>
                <a:srgbClr val="1B2873"/>
              </a:buClr>
              <a:buFont typeface="Courier New" panose="02070309020205020404" pitchFamily="49" charset="0"/>
              <a:buChar char="o"/>
            </a:pPr>
            <a:r>
              <a:rPr lang="fr-BE" altLang="fr-FR" sz="1050" dirty="0">
                <a:solidFill>
                  <a:schemeClr val="accent2"/>
                </a:solidFill>
              </a:rPr>
              <a:t>Comment déterminer la valeur d’utilité (CGU- Cash </a:t>
            </a:r>
            <a:r>
              <a:rPr lang="fr-BE" altLang="fr-FR" sz="1050" dirty="0" err="1">
                <a:solidFill>
                  <a:schemeClr val="accent2"/>
                </a:solidFill>
              </a:rPr>
              <a:t>generating</a:t>
            </a:r>
            <a:r>
              <a:rPr lang="fr-BE" altLang="fr-FR" sz="1050" dirty="0">
                <a:solidFill>
                  <a:schemeClr val="accent2"/>
                </a:solidFill>
              </a:rPr>
              <a:t> Unit) ?</a:t>
            </a:r>
          </a:p>
          <a:p>
            <a:pPr marL="630238" lvl="2" indent="-269875" algn="just">
              <a:lnSpc>
                <a:spcPct val="110000"/>
              </a:lnSpc>
              <a:spcBef>
                <a:spcPts val="600"/>
              </a:spcBef>
              <a:spcAft>
                <a:spcPts val="300"/>
              </a:spcAft>
              <a:buClr>
                <a:srgbClr val="1B2873"/>
              </a:buClr>
              <a:buFont typeface="Wingdings" panose="05000000000000000000" pitchFamily="2" charset="2"/>
              <a:buChar char="Ø"/>
            </a:pPr>
            <a:r>
              <a:rPr lang="fr-BE" altLang="fr-FR" sz="1000" u="sng" dirty="0"/>
              <a:t>En temps normal :</a:t>
            </a:r>
            <a:r>
              <a:rPr lang="fr-BE" altLang="fr-FR" sz="1000" dirty="0"/>
              <a:t> la valeur d’utilité d’un bien </a:t>
            </a:r>
            <a:r>
              <a:rPr lang="fr-BE" sz="1000" dirty="0"/>
              <a:t>implique deux étapes :</a:t>
            </a:r>
          </a:p>
          <a:p>
            <a:pPr marL="984250" lvl="3" indent="-173038" algn="just">
              <a:lnSpc>
                <a:spcPct val="110000"/>
              </a:lnSpc>
              <a:spcAft>
                <a:spcPts val="300"/>
              </a:spcAft>
              <a:buClr>
                <a:srgbClr val="1B2873"/>
              </a:buClr>
              <a:buFont typeface="+mj-lt"/>
              <a:buAutoNum type="arabicPeriod"/>
            </a:pPr>
            <a:r>
              <a:rPr lang="fr-BE" sz="1000" dirty="0"/>
              <a:t>l'estimation des entrées et des sorties de trésorerie futures générées par l'utilisation continue des actifs et par leur cession (s'il y a lieu) ;</a:t>
            </a:r>
          </a:p>
          <a:p>
            <a:pPr marL="984250" lvl="3" indent="-173038" algn="just">
              <a:lnSpc>
                <a:spcPct val="110000"/>
              </a:lnSpc>
              <a:spcAft>
                <a:spcPts val="600"/>
              </a:spcAft>
              <a:buClr>
                <a:srgbClr val="1B2873"/>
              </a:buClr>
              <a:buFont typeface="+mj-lt"/>
              <a:buAutoNum type="arabicPeriod"/>
            </a:pPr>
            <a:r>
              <a:rPr lang="fr-BE" sz="1000" dirty="0"/>
              <a:t>l'application d'un taux d'actualisation approprié à ces flux de trésorerie futurs (Pierre A. MICHEL – prof </a:t>
            </a:r>
            <a:r>
              <a:rPr lang="fr-BE" sz="1000" dirty="0" err="1"/>
              <a:t>Ulg</a:t>
            </a:r>
            <a:r>
              <a:rPr lang="fr-BE" sz="1000" dirty="0"/>
              <a:t> et Solvay) </a:t>
            </a:r>
          </a:p>
          <a:p>
            <a:pPr marL="630238" lvl="2" indent="-269875" algn="just">
              <a:lnSpc>
                <a:spcPct val="110000"/>
              </a:lnSpc>
              <a:spcBef>
                <a:spcPts val="600"/>
              </a:spcBef>
              <a:spcAft>
                <a:spcPts val="600"/>
              </a:spcAft>
              <a:buClr>
                <a:srgbClr val="1B2873"/>
              </a:buClr>
              <a:buFont typeface="Wingdings" panose="05000000000000000000" pitchFamily="2" charset="2"/>
              <a:buChar char="Ø"/>
            </a:pPr>
            <a:r>
              <a:rPr lang="fr-BE" sz="1000" u="sng" dirty="0"/>
              <a:t>En période COVID-19 :</a:t>
            </a:r>
            <a:r>
              <a:rPr lang="fr-BE" sz="1000" dirty="0"/>
              <a:t> la crise sanitaire n’est pas un indice de perte de valeur. Il faut analyser l’impact de la COVID-19 sur les caractéristiques propres de l’entreprise . Il faut alors le confronter à la réalité de terrain. L’entreprise doit pouvoir déterminer le caractère certain de ses dépréciations en modélisant plusieurs scénarios de crise.</a:t>
            </a:r>
          </a:p>
        </p:txBody>
      </p:sp>
      <p:pic>
        <p:nvPicPr>
          <p:cNvPr id="5" name="Picture 2">
            <a:extLst>
              <a:ext uri="{FF2B5EF4-FFF2-40B4-BE49-F238E27FC236}">
                <a16:creationId xmlns:a16="http://schemas.microsoft.com/office/drawing/2014/main" id="{7610A040-1029-4E37-AC8C-8F1C4DDCB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0372"/>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a:extLst>
              <a:ext uri="{FF2B5EF4-FFF2-40B4-BE49-F238E27FC236}">
                <a16:creationId xmlns:a16="http://schemas.microsoft.com/office/drawing/2014/main" id="{4231327E-0EAC-4854-8B55-59099E68F77E}"/>
              </a:ext>
            </a:extLst>
          </p:cNvPr>
          <p:cNvPicPr>
            <a:picLocks noChangeAspect="1"/>
          </p:cNvPicPr>
          <p:nvPr/>
        </p:nvPicPr>
        <p:blipFill>
          <a:blip r:embed="rId4"/>
          <a:stretch>
            <a:fillRect/>
          </a:stretch>
        </p:blipFill>
        <p:spPr>
          <a:xfrm>
            <a:off x="7455687" y="5310824"/>
            <a:ext cx="1341236" cy="457240"/>
          </a:xfrm>
          <a:prstGeom prst="rect">
            <a:avLst/>
          </a:prstGeom>
        </p:spPr>
      </p:pic>
    </p:spTree>
    <p:extLst>
      <p:ext uri="{BB962C8B-B14F-4D97-AF65-F5344CB8AC3E}">
        <p14:creationId xmlns:p14="http://schemas.microsoft.com/office/powerpoint/2010/main" val="302022372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nl-BE" sz="3200" dirty="0" err="1">
                <a:solidFill>
                  <a:schemeClr val="bg1"/>
                </a:solidFill>
              </a:rPr>
              <a:t>Apprendre</a:t>
            </a:r>
            <a:r>
              <a:rPr lang="nl-BE" sz="3200" dirty="0">
                <a:solidFill>
                  <a:schemeClr val="bg1"/>
                </a:solidFill>
              </a:rPr>
              <a:t> a faire </a:t>
            </a:r>
            <a:r>
              <a:rPr lang="nl-BE" sz="3200" dirty="0" err="1">
                <a:solidFill>
                  <a:schemeClr val="bg1"/>
                </a:solidFill>
              </a:rPr>
              <a:t>un</a:t>
            </a:r>
            <a:r>
              <a:rPr lang="nl-BE" sz="3200" dirty="0">
                <a:solidFill>
                  <a:schemeClr val="bg1"/>
                </a:solidFill>
              </a:rPr>
              <a:t> DCF pour </a:t>
            </a:r>
            <a:r>
              <a:rPr lang="nl-BE" sz="3200" dirty="0" err="1">
                <a:solidFill>
                  <a:schemeClr val="bg1"/>
                </a:solidFill>
              </a:rPr>
              <a:t>une</a:t>
            </a:r>
            <a:r>
              <a:rPr lang="nl-BE" sz="3200" dirty="0">
                <a:solidFill>
                  <a:schemeClr val="bg1"/>
                </a:solidFill>
              </a:rPr>
              <a:t> </a:t>
            </a:r>
            <a:r>
              <a:rPr lang="nl-BE" sz="3200" dirty="0" err="1">
                <a:solidFill>
                  <a:schemeClr val="bg1"/>
                </a:solidFill>
              </a:rPr>
              <a:t>entreprise</a:t>
            </a:r>
            <a:r>
              <a:rPr lang="nl-BE" sz="3200" dirty="0">
                <a:solidFill>
                  <a:schemeClr val="bg1"/>
                </a:solidFill>
              </a:rPr>
              <a:t> en </a:t>
            </a:r>
            <a:r>
              <a:rPr lang="nl-BE" sz="3200" dirty="0" err="1">
                <a:solidFill>
                  <a:schemeClr val="bg1"/>
                </a:solidFill>
              </a:rPr>
              <a:t>bonne</a:t>
            </a:r>
            <a:r>
              <a:rPr lang="nl-BE" sz="3200" dirty="0">
                <a:solidFill>
                  <a:schemeClr val="bg1"/>
                </a:solidFill>
              </a:rPr>
              <a:t> santé </a:t>
            </a:r>
            <a:endParaRPr lang="fr-FR" sz="3200" dirty="0">
              <a:solidFill>
                <a:schemeClr val="bg1"/>
              </a:solidFill>
            </a:endParaRPr>
          </a:p>
        </p:txBody>
      </p:sp>
    </p:spTree>
    <p:extLst>
      <p:ext uri="{BB962C8B-B14F-4D97-AF65-F5344CB8AC3E}">
        <p14:creationId xmlns:p14="http://schemas.microsoft.com/office/powerpoint/2010/main" val="28234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AutoShape 2">
            <a:extLst>
              <a:ext uri="{FF2B5EF4-FFF2-40B4-BE49-F238E27FC236}">
                <a16:creationId xmlns:a16="http://schemas.microsoft.com/office/drawing/2014/main" id="{866A8A15-C7B3-4EE2-BA0E-03958AAFD763}"/>
              </a:ext>
            </a:extLst>
          </p:cNvPr>
          <p:cNvSpPr>
            <a:spLocks noGrp="1" noChangeArrowheads="1"/>
          </p:cNvSpPr>
          <p:nvPr>
            <p:ph type="title"/>
          </p:nvPr>
        </p:nvSpPr>
        <p:spPr>
          <a:xfrm>
            <a:off x="2253024" y="1015603"/>
            <a:ext cx="5087576" cy="640557"/>
          </a:xfrm>
        </p:spPr>
        <p:txBody>
          <a:bodyPr anchor="b">
            <a:normAutofit fontScale="90000"/>
          </a:bodyPr>
          <a:lstStyle/>
          <a:p>
            <a:pPr eaLnBrk="1" hangingPunct="1"/>
            <a:r>
              <a:rPr lang="fr-BE" altLang="fr-FR" sz="3200" dirty="0"/>
              <a:t>Le processus de valorisation</a:t>
            </a:r>
            <a:endParaRPr lang="fr-FR" altLang="fr-FR" sz="3200" dirty="0"/>
          </a:p>
        </p:txBody>
      </p:sp>
      <p:graphicFrame>
        <p:nvGraphicFramePr>
          <p:cNvPr id="3" name="Diagramme 2">
            <a:extLst>
              <a:ext uri="{FF2B5EF4-FFF2-40B4-BE49-F238E27FC236}">
                <a16:creationId xmlns:a16="http://schemas.microsoft.com/office/drawing/2014/main" id="{03E6394E-3106-44F1-8888-EFBC75C5C340}"/>
              </a:ext>
            </a:extLst>
          </p:cNvPr>
          <p:cNvGraphicFramePr/>
          <p:nvPr>
            <p:extLst>
              <p:ext uri="{D42A27DB-BD31-4B8C-83A1-F6EECF244321}">
                <p14:modId xmlns:p14="http://schemas.microsoft.com/office/powerpoint/2010/main" val="3220887354"/>
              </p:ext>
            </p:extLst>
          </p:nvPr>
        </p:nvGraphicFramePr>
        <p:xfrm>
          <a:off x="457201" y="2056498"/>
          <a:ext cx="7708899" cy="2603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a:extLst>
              <a:ext uri="{FF2B5EF4-FFF2-40B4-BE49-F238E27FC236}">
                <a16:creationId xmlns:a16="http://schemas.microsoft.com/office/drawing/2014/main" id="{9AA81174-3EF2-43D2-93A0-EF787D5A54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561" y="5445224"/>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180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Cash flow = plan financier </a:t>
            </a:r>
          </a:p>
        </p:txBody>
      </p:sp>
      <p:pic>
        <p:nvPicPr>
          <p:cNvPr id="4" name="Espace réservé du contenu 5"/>
          <p:cNvPicPr>
            <a:picLocks noGrp="1" noChangeAspect="1"/>
          </p:cNvPicPr>
          <p:nvPr>
            <p:ph sz="half" idx="1"/>
          </p:nvPr>
        </p:nvPicPr>
        <p:blipFill>
          <a:blip r:embed="rId3"/>
          <a:stretch>
            <a:fillRect/>
          </a:stretch>
        </p:blipFill>
        <p:spPr>
          <a:xfrm>
            <a:off x="2016601" y="1484784"/>
            <a:ext cx="4520248" cy="1965325"/>
          </a:xfrm>
          <a:prstGeom prst="rect">
            <a:avLst/>
          </a:prstGeom>
        </p:spPr>
      </p:pic>
      <p:pic>
        <p:nvPicPr>
          <p:cNvPr id="6" name="Image 5"/>
          <p:cNvPicPr>
            <a:picLocks noChangeAspect="1"/>
          </p:cNvPicPr>
          <p:nvPr/>
        </p:nvPicPr>
        <p:blipFill>
          <a:blip r:embed="rId4"/>
          <a:stretch>
            <a:fillRect/>
          </a:stretch>
        </p:blipFill>
        <p:spPr>
          <a:xfrm>
            <a:off x="1259631" y="4221088"/>
            <a:ext cx="6425741" cy="2127688"/>
          </a:xfrm>
          <a:prstGeom prst="rect">
            <a:avLst/>
          </a:prstGeom>
        </p:spPr>
      </p:pic>
      <p:sp>
        <p:nvSpPr>
          <p:cNvPr id="7" name="ZoneTexte 6"/>
          <p:cNvSpPr txBox="1"/>
          <p:nvPr/>
        </p:nvSpPr>
        <p:spPr>
          <a:xfrm>
            <a:off x="899592" y="1124744"/>
            <a:ext cx="2160240" cy="369332"/>
          </a:xfrm>
          <a:prstGeom prst="rect">
            <a:avLst/>
          </a:prstGeom>
          <a:noFill/>
        </p:spPr>
        <p:txBody>
          <a:bodyPr wrap="square" rtlCol="0">
            <a:spAutoFit/>
          </a:bodyPr>
          <a:lstStyle/>
          <a:p>
            <a:r>
              <a:rPr lang="nl-BE" dirty="0" err="1"/>
              <a:t>Exemple</a:t>
            </a:r>
            <a:r>
              <a:rPr lang="nl-BE" dirty="0"/>
              <a:t> 1</a:t>
            </a:r>
            <a:endParaRPr lang="fr-BE" dirty="0"/>
          </a:p>
        </p:txBody>
      </p:sp>
      <p:sp>
        <p:nvSpPr>
          <p:cNvPr id="8" name="ZoneTexte 7"/>
          <p:cNvSpPr txBox="1"/>
          <p:nvPr/>
        </p:nvSpPr>
        <p:spPr>
          <a:xfrm>
            <a:off x="936481" y="3573016"/>
            <a:ext cx="2160240" cy="369332"/>
          </a:xfrm>
          <a:prstGeom prst="rect">
            <a:avLst/>
          </a:prstGeom>
          <a:noFill/>
        </p:spPr>
        <p:txBody>
          <a:bodyPr wrap="square" rtlCol="0">
            <a:spAutoFit/>
          </a:bodyPr>
          <a:lstStyle/>
          <a:p>
            <a:r>
              <a:rPr lang="nl-BE" dirty="0" err="1"/>
              <a:t>Exemple</a:t>
            </a:r>
            <a:r>
              <a:rPr lang="nl-BE" dirty="0"/>
              <a:t> 2</a:t>
            </a:r>
            <a:endParaRPr lang="fr-BE" dirty="0"/>
          </a:p>
        </p:txBody>
      </p:sp>
    </p:spTree>
    <p:extLst>
      <p:ext uri="{BB962C8B-B14F-4D97-AF65-F5344CB8AC3E}">
        <p14:creationId xmlns:p14="http://schemas.microsoft.com/office/powerpoint/2010/main" val="2199419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Seuls les flux disponibles peuvent payer les créanciers</a:t>
            </a:r>
          </a:p>
        </p:txBody>
      </p:sp>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1555333409"/>
              </p:ext>
            </p:extLst>
          </p:nvPr>
        </p:nvGraphicFramePr>
        <p:xfrm>
          <a:off x="498475" y="1772817"/>
          <a:ext cx="7313885" cy="4752525"/>
        </p:xfrm>
        <a:graphic>
          <a:graphicData uri="http://schemas.openxmlformats.org/drawingml/2006/table">
            <a:tbl>
              <a:tblPr firstRow="1" firstCol="1" bandRow="1">
                <a:tableStyleId>{5C22544A-7EE6-4342-B048-85BDC9FD1C3A}</a:tableStyleId>
              </a:tblPr>
              <a:tblGrid>
                <a:gridCol w="831716">
                  <a:extLst>
                    <a:ext uri="{9D8B030D-6E8A-4147-A177-3AD203B41FA5}">
                      <a16:colId xmlns:a16="http://schemas.microsoft.com/office/drawing/2014/main" val="3038197809"/>
                    </a:ext>
                  </a:extLst>
                </a:gridCol>
                <a:gridCol w="6482169">
                  <a:extLst>
                    <a:ext uri="{9D8B030D-6E8A-4147-A177-3AD203B41FA5}">
                      <a16:colId xmlns:a16="http://schemas.microsoft.com/office/drawing/2014/main" val="2191820063"/>
                    </a:ext>
                  </a:extLst>
                </a:gridCol>
              </a:tblGrid>
              <a:tr h="597087">
                <a:tc>
                  <a:txBody>
                    <a:bodyPr/>
                    <a:lstStyle/>
                    <a:p>
                      <a:pPr>
                        <a:lnSpc>
                          <a:spcPct val="107000"/>
                        </a:lnSpc>
                        <a:spcAft>
                          <a:spcPts val="0"/>
                        </a:spcAft>
                        <a:tabLst>
                          <a:tab pos="2543175" algn="l"/>
                        </a:tabLst>
                      </a:pPr>
                      <a:r>
                        <a:rPr lang="fr-BE" sz="500">
                          <a:effectLst/>
                        </a:rPr>
                        <a:t>1.1. Calculer la somme des rendements en espèces</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a:effectLst/>
                        </a:rPr>
                        <a:t>Chiffre d’affaire (70) + Variation des stocks d’en-cours et produits finis et commandes en cours (71) + Immobilisations produites (72) + Autres produits d’exploitation (74) + Produits financiers courants (75) + Plus-values de réalisation d’ immobilisations incorporelles et corporelles (7630) + Plus-values de cession d’immobilisations financières (7631) + Autres produits opérationnels non courants (764/8) + Autres produits financiers non courants (769)</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3254641045"/>
                  </a:ext>
                </a:extLst>
              </a:tr>
              <a:tr h="511789">
                <a:tc>
                  <a:txBody>
                    <a:bodyPr/>
                    <a:lstStyle/>
                    <a:p>
                      <a:pPr algn="just">
                        <a:lnSpc>
                          <a:spcPct val="107000"/>
                        </a:lnSpc>
                        <a:spcAft>
                          <a:spcPts val="0"/>
                        </a:spcAft>
                        <a:tabLst>
                          <a:tab pos="2543175" algn="l"/>
                        </a:tabLst>
                      </a:pPr>
                      <a:r>
                        <a:rPr lang="fr-BE" sz="500">
                          <a:effectLst/>
                        </a:rPr>
                        <a:t>1.2 Réduire par la somme des coûts décaissés</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a:effectLst/>
                        </a:rPr>
                        <a:t>Biens destinés à la revente, matières premières et consommables (60) + Services et biens divers (61) + Rémunérations, charges sociales et pensions (62) + Autres charges financières (652/9) + Autres charges d’exploitation non récurrentes (664/7) + Autres charges financières non récurrentes (668) – Charges non récurrentes capitalisées en charges de restructuration (669).</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1626328001"/>
                  </a:ext>
                </a:extLst>
              </a:tr>
              <a:tr h="105673">
                <a:tc gridSpan="2">
                  <a:txBody>
                    <a:bodyPr/>
                    <a:lstStyle/>
                    <a:p>
                      <a:pPr algn="just">
                        <a:lnSpc>
                          <a:spcPct val="107000"/>
                        </a:lnSpc>
                        <a:spcAft>
                          <a:spcPts val="0"/>
                        </a:spcAft>
                        <a:tabLst>
                          <a:tab pos="2543175" algn="l"/>
                        </a:tabLst>
                      </a:pPr>
                      <a:r>
                        <a:rPr lang="fr-BE" sz="500">
                          <a:effectLst/>
                        </a:rPr>
                        <a:t>Étape 2 : Calcul des flux de trésorerie provenant des activités</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hMerge="1">
                  <a:txBody>
                    <a:bodyPr/>
                    <a:lstStyle/>
                    <a:p>
                      <a:endParaRPr lang="fr-BE"/>
                    </a:p>
                  </a:txBody>
                  <a:tcPr/>
                </a:tc>
                <a:extLst>
                  <a:ext uri="{0D108BD9-81ED-4DB2-BD59-A6C34878D82A}">
                    <a16:rowId xmlns:a16="http://schemas.microsoft.com/office/drawing/2014/main" val="1068721720"/>
                  </a:ext>
                </a:extLst>
              </a:tr>
              <a:tr h="341193">
                <a:tc>
                  <a:txBody>
                    <a:bodyPr/>
                    <a:lstStyle/>
                    <a:p>
                      <a:pPr algn="just">
                        <a:lnSpc>
                          <a:spcPct val="107000"/>
                        </a:lnSpc>
                        <a:spcAft>
                          <a:spcPts val="0"/>
                        </a:spcAft>
                        <a:tabLst>
                          <a:tab pos="2543175" algn="l"/>
                        </a:tabLst>
                      </a:pPr>
                      <a:r>
                        <a:rPr lang="fr-BE" sz="500">
                          <a:effectLst/>
                        </a:rPr>
                        <a:t>2.1 : Réduire les impôts</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dirty="0">
                          <a:effectLst/>
                        </a:rPr>
                        <a:t>Impôts sur le revenu (67) + Taxes professionnelles (640) + Taxe foncière (6400) + Eco taxes (6401) + Taxe routière – Matériel roulant (6402 + 6403) + Taxes régionales (6404) + Taxes environnementales (64041) + Droits d’enregistrement et publications juridiques (6405) + Impôts provinciaux et communaux (6406) + TVA non déductible (6407) + Droits de douane et accises (6408).</a:t>
                      </a:r>
                      <a:endParaRPr lang="fr-BE"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2997366996"/>
                  </a:ext>
                </a:extLst>
              </a:tr>
              <a:tr h="341193">
                <a:tc>
                  <a:txBody>
                    <a:bodyPr/>
                    <a:lstStyle/>
                    <a:p>
                      <a:pPr algn="just">
                        <a:lnSpc>
                          <a:spcPct val="107000"/>
                        </a:lnSpc>
                        <a:spcAft>
                          <a:spcPts val="0"/>
                        </a:spcAft>
                        <a:tabLst>
                          <a:tab pos="2543175" algn="l"/>
                        </a:tabLst>
                      </a:pPr>
                      <a:r>
                        <a:rPr lang="fr-BE" sz="500">
                          <a:effectLst/>
                        </a:rPr>
                        <a:t>2.2 Réduire avec intérêt</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a:effectLst/>
                        </a:rPr>
                        <a:t>Coût de la dette (650)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486380088"/>
                  </a:ext>
                </a:extLst>
              </a:tr>
              <a:tr h="105673">
                <a:tc gridSpan="2">
                  <a:txBody>
                    <a:bodyPr/>
                    <a:lstStyle/>
                    <a:p>
                      <a:pPr algn="just">
                        <a:lnSpc>
                          <a:spcPct val="107000"/>
                        </a:lnSpc>
                        <a:spcAft>
                          <a:spcPts val="0"/>
                        </a:spcAft>
                        <a:tabLst>
                          <a:tab pos="2543175" algn="l"/>
                        </a:tabLst>
                      </a:pPr>
                      <a:r>
                        <a:rPr lang="fr-BE" sz="500">
                          <a:effectLst/>
                        </a:rPr>
                        <a:t>Étape 3 : Calculer le flux de trésorerie opérationnel des activités</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hMerge="1">
                  <a:txBody>
                    <a:bodyPr/>
                    <a:lstStyle/>
                    <a:p>
                      <a:endParaRPr lang="fr-BE"/>
                    </a:p>
                  </a:txBody>
                  <a:tcPr/>
                </a:tc>
                <a:extLst>
                  <a:ext uri="{0D108BD9-81ED-4DB2-BD59-A6C34878D82A}">
                    <a16:rowId xmlns:a16="http://schemas.microsoft.com/office/drawing/2014/main" val="149735843"/>
                  </a:ext>
                </a:extLst>
              </a:tr>
              <a:tr h="511789">
                <a:tc>
                  <a:txBody>
                    <a:bodyPr/>
                    <a:lstStyle/>
                    <a:p>
                      <a:pPr algn="just">
                        <a:lnSpc>
                          <a:spcPct val="107000"/>
                        </a:lnSpc>
                        <a:spcAft>
                          <a:spcPts val="0"/>
                        </a:spcAft>
                        <a:tabLst>
                          <a:tab pos="2543175" algn="l"/>
                        </a:tabLst>
                      </a:pPr>
                      <a:r>
                        <a:rPr lang="fr-BE" sz="500">
                          <a:effectLst/>
                        </a:rPr>
                        <a:t>3.1 : Diminution avec changement de sinistre</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dirty="0">
                          <a:effectLst/>
                        </a:rPr>
                        <a:t>∆ Créances à un an au plus (40/41) + ∆ Créances à plus d’un an (29)</a:t>
                      </a:r>
                      <a:endParaRPr lang="fr-BE"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1379828753"/>
                  </a:ext>
                </a:extLst>
              </a:tr>
              <a:tr h="597087">
                <a:tc>
                  <a:txBody>
                    <a:bodyPr/>
                    <a:lstStyle/>
                    <a:p>
                      <a:pPr algn="just">
                        <a:lnSpc>
                          <a:spcPct val="107000"/>
                        </a:lnSpc>
                        <a:spcAft>
                          <a:spcPts val="0"/>
                        </a:spcAft>
                        <a:tabLst>
                          <a:tab pos="2543175" algn="l"/>
                        </a:tabLst>
                      </a:pPr>
                      <a:r>
                        <a:rPr lang="fr-BE" sz="500">
                          <a:effectLst/>
                        </a:rPr>
                        <a:t>3.2 : Diminution avec variation de stock et commande en cours</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a:effectLst/>
                        </a:rPr>
                        <a:t>∆ Stocks et commandes en cours (3)</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1188870331"/>
                  </a:ext>
                </a:extLst>
              </a:tr>
              <a:tr h="426492">
                <a:tc>
                  <a:txBody>
                    <a:bodyPr/>
                    <a:lstStyle/>
                    <a:p>
                      <a:pPr algn="just">
                        <a:lnSpc>
                          <a:spcPct val="107000"/>
                        </a:lnSpc>
                        <a:spcAft>
                          <a:spcPts val="0"/>
                        </a:spcAft>
                        <a:tabLst>
                          <a:tab pos="2543175" algn="l"/>
                        </a:tabLst>
                      </a:pPr>
                      <a:r>
                        <a:rPr lang="fr-BE" sz="500">
                          <a:effectLst/>
                        </a:rPr>
                        <a:t>3.3 : Plus variation de la dette fournisseur</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a:effectLst/>
                        </a:rPr>
                        <a:t>∆ Fournisseurs (44) + ∆ Fournisseurs (175</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2740359845"/>
                  </a:ext>
                </a:extLst>
              </a:tr>
              <a:tr h="105673">
                <a:tc gridSpan="2">
                  <a:txBody>
                    <a:bodyPr/>
                    <a:lstStyle/>
                    <a:p>
                      <a:pPr algn="just">
                        <a:lnSpc>
                          <a:spcPct val="107000"/>
                        </a:lnSpc>
                        <a:spcAft>
                          <a:spcPts val="0"/>
                        </a:spcAft>
                        <a:tabLst>
                          <a:tab pos="2543175" algn="l"/>
                        </a:tabLst>
                      </a:pPr>
                      <a:r>
                        <a:rPr lang="fr-BE" sz="500">
                          <a:effectLst/>
                        </a:rPr>
                        <a:t>Étape 4 : Calculer le flux de trésorerie final</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hMerge="1">
                  <a:txBody>
                    <a:bodyPr/>
                    <a:lstStyle/>
                    <a:p>
                      <a:endParaRPr lang="fr-BE"/>
                    </a:p>
                  </a:txBody>
                  <a:tcPr/>
                </a:tc>
                <a:extLst>
                  <a:ext uri="{0D108BD9-81ED-4DB2-BD59-A6C34878D82A}">
                    <a16:rowId xmlns:a16="http://schemas.microsoft.com/office/drawing/2014/main" val="1777648849"/>
                  </a:ext>
                </a:extLst>
              </a:tr>
              <a:tr h="511789">
                <a:tc>
                  <a:txBody>
                    <a:bodyPr/>
                    <a:lstStyle/>
                    <a:p>
                      <a:pPr algn="just">
                        <a:lnSpc>
                          <a:spcPct val="107000"/>
                        </a:lnSpc>
                        <a:spcAft>
                          <a:spcPts val="0"/>
                        </a:spcAft>
                        <a:tabLst>
                          <a:tab pos="2543175" algn="l"/>
                        </a:tabLst>
                      </a:pPr>
                      <a:r>
                        <a:rPr lang="fr-BE" sz="500">
                          <a:effectLst/>
                        </a:rPr>
                        <a:t>4.1 : Réduire les flux de trésorerie d’investissement</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a:effectLst/>
                        </a:rPr>
                        <a:t>∆ Immobilisations (21 + 28) + Amortissements sur immobilisations (630)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2119762054"/>
                  </a:ext>
                </a:extLst>
              </a:tr>
              <a:tr h="597087">
                <a:tc>
                  <a:txBody>
                    <a:bodyPr/>
                    <a:lstStyle/>
                    <a:p>
                      <a:pPr algn="just">
                        <a:lnSpc>
                          <a:spcPct val="107000"/>
                        </a:lnSpc>
                        <a:spcAft>
                          <a:spcPts val="0"/>
                        </a:spcAft>
                        <a:tabLst>
                          <a:tab pos="2543175" algn="l"/>
                        </a:tabLst>
                      </a:pPr>
                      <a:r>
                        <a:rPr lang="fr-BE" sz="500">
                          <a:effectLst/>
                        </a:rPr>
                        <a:t>4.2 : Augmentation avec le cash-flow de financement</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dirty="0">
                          <a:effectLst/>
                        </a:rPr>
                        <a:t> </a:t>
                      </a:r>
                      <a:endParaRPr lang="fr-BE"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753725512"/>
                  </a:ext>
                </a:extLst>
              </a:tr>
            </a:tbl>
          </a:graphicData>
        </a:graphic>
      </p:graphicFrame>
    </p:spTree>
    <p:extLst>
      <p:ext uri="{BB962C8B-B14F-4D97-AF65-F5344CB8AC3E}">
        <p14:creationId xmlns:p14="http://schemas.microsoft.com/office/powerpoint/2010/main" val="1246895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AutoShape 2">
            <a:extLst>
              <a:ext uri="{FF2B5EF4-FFF2-40B4-BE49-F238E27FC236}">
                <a16:creationId xmlns:a16="http://schemas.microsoft.com/office/drawing/2014/main" id="{0B534D65-53FF-4046-863B-627C99D4AC21}"/>
              </a:ext>
            </a:extLst>
          </p:cNvPr>
          <p:cNvSpPr>
            <a:spLocks noGrp="1" noChangeArrowheads="1"/>
          </p:cNvSpPr>
          <p:nvPr>
            <p:ph type="title"/>
          </p:nvPr>
        </p:nvSpPr>
        <p:spPr>
          <a:xfrm>
            <a:off x="332509" y="1286765"/>
            <a:ext cx="8229600" cy="800100"/>
          </a:xfrm>
        </p:spPr>
        <p:txBody>
          <a:bodyPr>
            <a:normAutofit/>
          </a:bodyPr>
          <a:lstStyle/>
          <a:p>
            <a:pPr algn="ctr" eaLnBrk="1" hangingPunct="1"/>
            <a:r>
              <a:rPr lang="nl-BE" altLang="fr-FR" sz="3000" dirty="0" err="1">
                <a:solidFill>
                  <a:srgbClr val="1B2873"/>
                </a:solidFill>
                <a:latin typeface="Arial" panose="020B0604020202020204" pitchFamily="34" charset="0"/>
                <a:cs typeface="Arial" panose="020B0604020202020204" pitchFamily="34" charset="0"/>
              </a:rPr>
              <a:t>Actualiser</a:t>
            </a:r>
            <a:r>
              <a:rPr lang="nl-BE" altLang="fr-FR" sz="3000" dirty="0">
                <a:solidFill>
                  <a:srgbClr val="1B2873"/>
                </a:solidFill>
                <a:latin typeface="Arial" panose="020B0604020202020204" pitchFamily="34" charset="0"/>
                <a:cs typeface="Arial" panose="020B0604020202020204" pitchFamily="34" charset="0"/>
              </a:rPr>
              <a:t> </a:t>
            </a:r>
            <a:endParaRPr lang="fr-FR" altLang="fr-FR" sz="3000" dirty="0">
              <a:solidFill>
                <a:srgbClr val="1B2873"/>
              </a:solidFill>
              <a:latin typeface="Arial" panose="020B0604020202020204" pitchFamily="34" charset="0"/>
              <a:cs typeface="Arial" panose="020B0604020202020204" pitchFamily="34" charset="0"/>
            </a:endParaRPr>
          </a:p>
        </p:txBody>
      </p:sp>
      <p:sp>
        <p:nvSpPr>
          <p:cNvPr id="51207" name="Rectangle 3">
            <a:extLst>
              <a:ext uri="{FF2B5EF4-FFF2-40B4-BE49-F238E27FC236}">
                <a16:creationId xmlns:a16="http://schemas.microsoft.com/office/drawing/2014/main" id="{C8D72A7C-D203-4E1D-B93A-D1FB7203C1B6}"/>
              </a:ext>
            </a:extLst>
          </p:cNvPr>
          <p:cNvSpPr>
            <a:spLocks noGrp="1" noChangeArrowheads="1"/>
          </p:cNvSpPr>
          <p:nvPr>
            <p:ph idx="1"/>
          </p:nvPr>
        </p:nvSpPr>
        <p:spPr>
          <a:xfrm>
            <a:off x="2768138" y="2288873"/>
            <a:ext cx="5918662" cy="2562522"/>
          </a:xfrm>
        </p:spPr>
        <p:txBody>
          <a:bodyPr>
            <a:normAutofit/>
          </a:bodyPr>
          <a:lstStyle/>
          <a:p>
            <a:pPr>
              <a:lnSpc>
                <a:spcPct val="130000"/>
              </a:lnSpc>
              <a:spcBef>
                <a:spcPts val="0"/>
              </a:spcBef>
              <a:spcAft>
                <a:spcPts val="1200"/>
              </a:spcAft>
              <a:buClr>
                <a:srgbClr val="1B2873"/>
              </a:buClr>
              <a:buFont typeface="Courier New" panose="02070309020205020404" pitchFamily="49" charset="0"/>
              <a:buChar char="o"/>
            </a:pPr>
            <a:r>
              <a:rPr lang="fr-FR" altLang="fr-FR" sz="1200" dirty="0">
                <a:solidFill>
                  <a:srgbClr val="1B2873"/>
                </a:solidFill>
              </a:rPr>
              <a:t>La valeur actualisé</a:t>
            </a:r>
            <a:r>
              <a:rPr lang="fr-BE" altLang="fr-FR" sz="1200" dirty="0">
                <a:solidFill>
                  <a:srgbClr val="1B2873"/>
                </a:solidFill>
              </a:rPr>
              <a:t>e</a:t>
            </a:r>
            <a:r>
              <a:rPr lang="fr-FR" altLang="fr-FR" sz="1200" dirty="0">
                <a:solidFill>
                  <a:srgbClr val="1B2873"/>
                </a:solidFill>
              </a:rPr>
              <a:t> des flux d’argent récurrents et futurs de la société</a:t>
            </a:r>
          </a:p>
          <a:p>
            <a:pPr>
              <a:lnSpc>
                <a:spcPct val="130000"/>
              </a:lnSpc>
              <a:spcBef>
                <a:spcPts val="0"/>
              </a:spcBef>
              <a:spcAft>
                <a:spcPts val="1200"/>
              </a:spcAft>
              <a:buClr>
                <a:srgbClr val="1B2873"/>
              </a:buClr>
              <a:buFont typeface="Courier New" panose="02070309020205020404" pitchFamily="49" charset="0"/>
              <a:buChar char="o"/>
            </a:pPr>
            <a:r>
              <a:rPr lang="fr-FR" altLang="fr-FR" sz="1200" b="1" dirty="0">
                <a:solidFill>
                  <a:srgbClr val="1B2873"/>
                </a:solidFill>
              </a:rPr>
              <a:t>V = </a:t>
            </a:r>
            <a:r>
              <a:rPr lang="fr-FR" altLang="fr-FR" sz="1200" b="1" dirty="0">
                <a:solidFill>
                  <a:srgbClr val="1B2873"/>
                </a:solidFill>
                <a:sym typeface="Symbol" panose="05050102010706020507" pitchFamily="18" charset="2"/>
              </a:rPr>
              <a:t> CF(1+n) * 1/(1+I)</a:t>
            </a:r>
            <a:r>
              <a:rPr lang="fr-FR" altLang="fr-FR" sz="1200" b="1" baseline="30000" dirty="0">
                <a:solidFill>
                  <a:srgbClr val="1B2873"/>
                </a:solidFill>
                <a:sym typeface="Symbol" panose="05050102010706020507" pitchFamily="18" charset="2"/>
              </a:rPr>
              <a:t>n</a:t>
            </a:r>
            <a:endParaRPr lang="fr-FR" altLang="fr-FR" sz="1200" b="1" dirty="0">
              <a:solidFill>
                <a:srgbClr val="1B2873"/>
              </a:solidFill>
            </a:endParaRPr>
          </a:p>
          <a:p>
            <a:pPr>
              <a:lnSpc>
                <a:spcPct val="130000"/>
              </a:lnSpc>
              <a:spcBef>
                <a:spcPts val="0"/>
              </a:spcBef>
              <a:spcAft>
                <a:spcPts val="1200"/>
              </a:spcAft>
              <a:buClr>
                <a:srgbClr val="1B2873"/>
              </a:buClr>
              <a:buFont typeface="Courier New" panose="02070309020205020404" pitchFamily="49" charset="0"/>
              <a:buChar char="o"/>
            </a:pPr>
            <a:r>
              <a:rPr lang="fr-FR" altLang="fr-FR" sz="1200" dirty="0">
                <a:solidFill>
                  <a:srgbClr val="1B2873"/>
                </a:solidFill>
              </a:rPr>
              <a:t>On peut également déduire les dettes échéant dans l’année pour déterminer les free cash flows (libre de toutes dettes)</a:t>
            </a:r>
          </a:p>
          <a:p>
            <a:pPr>
              <a:lnSpc>
                <a:spcPct val="130000"/>
              </a:lnSpc>
              <a:spcBef>
                <a:spcPts val="0"/>
              </a:spcBef>
              <a:spcAft>
                <a:spcPts val="1200"/>
              </a:spcAft>
              <a:buClr>
                <a:srgbClr val="1B2873"/>
              </a:buClr>
              <a:buFont typeface="Courier New" panose="02070309020205020404" pitchFamily="49" charset="0"/>
              <a:buChar char="o"/>
            </a:pPr>
            <a:r>
              <a:rPr lang="fr-FR" altLang="fr-FR" sz="1200" dirty="0">
                <a:solidFill>
                  <a:srgbClr val="1B2873"/>
                </a:solidFill>
              </a:rPr>
              <a:t>Quid des besoins d’investissements, il faut donc en tenir compte</a:t>
            </a:r>
          </a:p>
          <a:p>
            <a:pPr>
              <a:lnSpc>
                <a:spcPct val="130000"/>
              </a:lnSpc>
              <a:spcBef>
                <a:spcPts val="0"/>
              </a:spcBef>
              <a:spcAft>
                <a:spcPts val="1200"/>
              </a:spcAft>
              <a:buClr>
                <a:srgbClr val="1B2873"/>
              </a:buClr>
              <a:buFont typeface="Courier New" panose="02070309020205020404" pitchFamily="49" charset="0"/>
              <a:buChar char="o"/>
            </a:pPr>
            <a:r>
              <a:rPr lang="fr-FR" altLang="fr-FR" sz="1200" dirty="0">
                <a:solidFill>
                  <a:srgbClr val="1B2873"/>
                </a:solidFill>
              </a:rPr>
              <a:t>On tient compte du futur comme simple suite du passé….</a:t>
            </a:r>
          </a:p>
        </p:txBody>
      </p:sp>
      <p:sp>
        <p:nvSpPr>
          <p:cNvPr id="51205" name="Espace réservé du numéro de diapositive 5">
            <a:extLst>
              <a:ext uri="{FF2B5EF4-FFF2-40B4-BE49-F238E27FC236}">
                <a16:creationId xmlns:a16="http://schemas.microsoft.com/office/drawing/2014/main" id="{E5C8563D-70E4-4FF7-A7E3-F03915398E21}"/>
              </a:ext>
            </a:extLst>
          </p:cNvPr>
          <p:cNvSpPr txBox="1">
            <a:spLocks noGrp="1"/>
          </p:cNvSpPr>
          <p:nvPr/>
        </p:nvSpPr>
        <p:spPr bwMode="auto">
          <a:xfrm>
            <a:off x="1206105" y="5538788"/>
            <a:ext cx="44053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fontAlgn="auto">
              <a:spcBef>
                <a:spcPct val="0"/>
              </a:spcBef>
              <a:spcAft>
                <a:spcPts val="0"/>
              </a:spcAft>
              <a:buClrTx/>
              <a:buSzTx/>
              <a:buNone/>
            </a:pPr>
            <a:fld id="{7F194C0D-0C99-4717-8007-6323E9C4CB85}" type="slidenum">
              <a:rPr lang="fr-FR" altLang="fr-FR" sz="1950" b="1">
                <a:solidFill>
                  <a:prstClr val="white"/>
                </a:solidFill>
              </a:rPr>
              <a:pPr fontAlgn="auto">
                <a:spcBef>
                  <a:spcPct val="0"/>
                </a:spcBef>
                <a:spcAft>
                  <a:spcPts val="0"/>
                </a:spcAft>
                <a:buClrTx/>
                <a:buSzTx/>
                <a:buNone/>
              </a:pPr>
              <a:t>22</a:t>
            </a:fld>
            <a:endParaRPr lang="fr-FR" altLang="fr-FR" sz="1950" b="1">
              <a:solidFill>
                <a:prstClr val="white"/>
              </a:solidFill>
            </a:endParaRPr>
          </a:p>
        </p:txBody>
      </p:sp>
      <p:pic>
        <p:nvPicPr>
          <p:cNvPr id="4" name="Picture 2">
            <a:extLst>
              <a:ext uri="{FF2B5EF4-FFF2-40B4-BE49-F238E27FC236}">
                <a16:creationId xmlns:a16="http://schemas.microsoft.com/office/drawing/2014/main" id="{827BAEBE-9B9A-4745-9419-F1AD6D24F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0372"/>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a:extLst>
              <a:ext uri="{FF2B5EF4-FFF2-40B4-BE49-F238E27FC236}">
                <a16:creationId xmlns:a16="http://schemas.microsoft.com/office/drawing/2014/main" id="{2740967A-5A06-4151-8B4A-B9E2BDCF83C6}"/>
              </a:ext>
            </a:extLst>
          </p:cNvPr>
          <p:cNvPicPr>
            <a:picLocks noChangeAspect="1"/>
          </p:cNvPicPr>
          <p:nvPr/>
        </p:nvPicPr>
        <p:blipFill rotWithShape="1">
          <a:blip r:embed="rId4"/>
          <a:srcRect l="19698"/>
          <a:stretch/>
        </p:blipFill>
        <p:spPr>
          <a:xfrm flipH="1">
            <a:off x="140276" y="2019785"/>
            <a:ext cx="2202874" cy="2972065"/>
          </a:xfrm>
          <a:prstGeom prst="rect">
            <a:avLst/>
          </a:prstGeom>
        </p:spPr>
      </p:pic>
      <p:pic>
        <p:nvPicPr>
          <p:cNvPr id="8" name="Image 7">
            <a:extLst>
              <a:ext uri="{FF2B5EF4-FFF2-40B4-BE49-F238E27FC236}">
                <a16:creationId xmlns:a16="http://schemas.microsoft.com/office/drawing/2014/main" id="{62BB67AC-132D-4A8E-B45A-6ED657157BDD}"/>
              </a:ext>
            </a:extLst>
          </p:cNvPr>
          <p:cNvPicPr>
            <a:picLocks noChangeAspect="1"/>
          </p:cNvPicPr>
          <p:nvPr/>
        </p:nvPicPr>
        <p:blipFill>
          <a:blip r:embed="rId5"/>
          <a:stretch>
            <a:fillRect/>
          </a:stretch>
        </p:blipFill>
        <p:spPr>
          <a:xfrm>
            <a:off x="7455687" y="5310824"/>
            <a:ext cx="1341236" cy="457240"/>
          </a:xfrm>
          <a:prstGeom prst="rect">
            <a:avLst/>
          </a:prstGeom>
        </p:spPr>
      </p:pic>
    </p:spTree>
    <p:extLst>
      <p:ext uri="{BB962C8B-B14F-4D97-AF65-F5344CB8AC3E}">
        <p14:creationId xmlns:p14="http://schemas.microsoft.com/office/powerpoint/2010/main" val="35040931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Calculer le taux</a:t>
            </a:r>
          </a:p>
        </p:txBody>
      </p:sp>
      <p:sp>
        <p:nvSpPr>
          <p:cNvPr id="3" name="Espace réservé du contenu 2"/>
          <p:cNvSpPr>
            <a:spLocks noGrp="1"/>
          </p:cNvSpPr>
          <p:nvPr>
            <p:ph sz="half" idx="1"/>
          </p:nvPr>
        </p:nvSpPr>
        <p:spPr>
          <a:xfrm>
            <a:off x="498518" y="1196752"/>
            <a:ext cx="7673882" cy="5112568"/>
          </a:xfrm>
        </p:spPr>
        <p:txBody>
          <a:bodyPr>
            <a:normAutofit fontScale="85000" lnSpcReduction="20000"/>
          </a:bodyPr>
          <a:lstStyle/>
          <a:p>
            <a:pPr>
              <a:spcBef>
                <a:spcPts val="1200"/>
              </a:spcBef>
            </a:pPr>
            <a:r>
              <a:rPr lang="fr-BE" dirty="0"/>
              <a:t>Le taux se calcule sur le coût moyen pondéré du capital « </a:t>
            </a:r>
            <a:r>
              <a:rPr lang="fr-BE" dirty="0" err="1"/>
              <a:t>weighted</a:t>
            </a:r>
            <a:r>
              <a:rPr lang="fr-BE" dirty="0"/>
              <a:t> </a:t>
            </a:r>
            <a:r>
              <a:rPr lang="fr-BE" dirty="0" err="1"/>
              <a:t>average</a:t>
            </a:r>
            <a:r>
              <a:rPr lang="fr-BE" dirty="0"/>
              <a:t> </a:t>
            </a:r>
            <a:r>
              <a:rPr lang="fr-BE" dirty="0" err="1"/>
              <a:t>cost</a:t>
            </a:r>
            <a:r>
              <a:rPr lang="fr-BE" dirty="0"/>
              <a:t> of captal » ou WACC. Il existe plusieurs approche. Par exemple  </a:t>
            </a:r>
          </a:p>
          <a:p>
            <a:pPr marL="0" indent="0">
              <a:spcBef>
                <a:spcPts val="1200"/>
              </a:spcBef>
              <a:buNone/>
            </a:pPr>
            <a:r>
              <a:rPr lang="fr-BE" b="1" dirty="0">
                <a:effectLst>
                  <a:outerShdw blurRad="38100" dist="38100" dir="2700000" algn="tl">
                    <a:srgbClr val="000000">
                      <a:alpha val="43137"/>
                    </a:srgbClr>
                  </a:outerShdw>
                </a:effectLst>
              </a:rPr>
              <a:t>	WACC = (E/(E + D)) * </a:t>
            </a:r>
            <a:r>
              <a:rPr lang="fr-BE" b="1" dirty="0" err="1">
                <a:effectLst>
                  <a:outerShdw blurRad="38100" dist="38100" dir="2700000" algn="tl">
                    <a:srgbClr val="000000">
                      <a:alpha val="43137"/>
                    </a:srgbClr>
                  </a:outerShdw>
                </a:effectLst>
              </a:rPr>
              <a:t>ke</a:t>
            </a:r>
            <a:r>
              <a:rPr lang="fr-BE" b="1" dirty="0">
                <a:effectLst>
                  <a:outerShdw blurRad="38100" dist="38100" dir="2700000" algn="tl">
                    <a:srgbClr val="000000">
                      <a:alpha val="43137"/>
                    </a:srgbClr>
                  </a:outerShdw>
                </a:effectLst>
              </a:rPr>
              <a:t> + (D/(E + D)) * </a:t>
            </a:r>
            <a:r>
              <a:rPr lang="fr-BE" b="1" dirty="0" err="1">
                <a:effectLst>
                  <a:outerShdw blurRad="38100" dist="38100" dir="2700000" algn="tl">
                    <a:srgbClr val="000000">
                      <a:alpha val="43137"/>
                    </a:srgbClr>
                  </a:outerShdw>
                </a:effectLst>
              </a:rPr>
              <a:t>kd</a:t>
            </a:r>
            <a:r>
              <a:rPr lang="fr-BE" b="1" dirty="0">
                <a:effectLst>
                  <a:outerShdw blurRad="38100" dist="38100" dir="2700000" algn="tl">
                    <a:srgbClr val="000000">
                      <a:alpha val="43137"/>
                    </a:srgbClr>
                  </a:outerShdw>
                </a:effectLst>
              </a:rPr>
              <a:t>    </a:t>
            </a:r>
            <a:r>
              <a:rPr lang="fr-BE" dirty="0"/>
              <a:t>Dans cette formule :</a:t>
            </a:r>
          </a:p>
          <a:p>
            <a:pPr lvl="1">
              <a:spcBef>
                <a:spcPts val="1200"/>
              </a:spcBef>
            </a:pPr>
            <a:r>
              <a:rPr lang="fr-BE" b="1" dirty="0"/>
              <a:t>E </a:t>
            </a:r>
            <a:r>
              <a:rPr lang="fr-BE" dirty="0"/>
              <a:t>représente le capital propre de l'entreprise (c'est-à-dire le capital apporté par les actionnaires)</a:t>
            </a:r>
          </a:p>
          <a:p>
            <a:pPr lvl="1">
              <a:spcBef>
                <a:spcPts val="1200"/>
              </a:spcBef>
            </a:pPr>
            <a:r>
              <a:rPr lang="fr-BE" b="1" dirty="0"/>
              <a:t>D</a:t>
            </a:r>
            <a:r>
              <a:rPr lang="fr-BE" dirty="0"/>
              <a:t> représente le capital de dette de l'entreprise (c'est-à-dire les emprunts et les obligations)</a:t>
            </a:r>
          </a:p>
          <a:p>
            <a:pPr lvl="1">
              <a:spcBef>
                <a:spcPts val="1200"/>
              </a:spcBef>
            </a:pPr>
            <a:r>
              <a:rPr lang="fr-BE" b="1" dirty="0" err="1"/>
              <a:t>ke</a:t>
            </a:r>
            <a:r>
              <a:rPr lang="fr-BE" dirty="0"/>
              <a:t> représente le coût du capital propre de l'entreprise (c'est-à-dire le taux de rendement que les actionnaires exigent pour investir dans l'entreprise)</a:t>
            </a:r>
          </a:p>
          <a:p>
            <a:pPr lvl="1">
              <a:spcBef>
                <a:spcPts val="1200"/>
              </a:spcBef>
            </a:pPr>
            <a:r>
              <a:rPr lang="fr-BE" b="1" dirty="0" err="1"/>
              <a:t>kd</a:t>
            </a:r>
            <a:r>
              <a:rPr lang="fr-BE" dirty="0"/>
              <a:t> représente le coût du capital de dette de l'entreprise (c'est-à-dire le taux d'intérêt que l'entreprise doit payer pour emprunter de l'argent)</a:t>
            </a:r>
          </a:p>
          <a:p>
            <a:pPr>
              <a:spcBef>
                <a:spcPts val="1200"/>
              </a:spcBef>
            </a:pPr>
            <a:r>
              <a:rPr lang="fr-BE" dirty="0"/>
              <a:t> </a:t>
            </a:r>
            <a:r>
              <a:rPr lang="fr-BE" dirty="0" err="1"/>
              <a:t>Ke</a:t>
            </a:r>
            <a:r>
              <a:rPr lang="fr-BE" dirty="0"/>
              <a:t> = coût du capital propre = ce qu’un investisseur attend de son investissement à risque plutôt que pas à risque  </a:t>
            </a:r>
          </a:p>
          <a:p>
            <a:pPr marL="228600" lvl="1" indent="0">
              <a:spcBef>
                <a:spcPts val="1200"/>
              </a:spcBef>
              <a:buNone/>
            </a:pPr>
            <a:r>
              <a:rPr lang="fr-BE" dirty="0"/>
              <a:t>	</a:t>
            </a:r>
            <a:r>
              <a:rPr lang="fr-BE" sz="1900" b="1" dirty="0" err="1">
                <a:effectLst>
                  <a:outerShdw blurRad="38100" dist="38100" dir="2700000" algn="tl">
                    <a:srgbClr val="000000">
                      <a:alpha val="43137"/>
                    </a:srgbClr>
                  </a:outerShdw>
                </a:effectLst>
              </a:rPr>
              <a:t>ke</a:t>
            </a:r>
            <a:r>
              <a:rPr lang="fr-BE" sz="1900" b="1" dirty="0">
                <a:effectLst>
                  <a:outerShdw blurRad="38100" dist="38100" dir="2700000" algn="tl">
                    <a:srgbClr val="000000">
                      <a:alpha val="43137"/>
                    </a:srgbClr>
                  </a:outerShdw>
                </a:effectLst>
              </a:rPr>
              <a:t> = (r + g) * (1 - t) </a:t>
            </a:r>
            <a:r>
              <a:rPr lang="fr-BE" dirty="0"/>
              <a:t>Dans cette formule :</a:t>
            </a:r>
          </a:p>
          <a:p>
            <a:pPr lvl="1">
              <a:spcBef>
                <a:spcPts val="1200"/>
              </a:spcBef>
            </a:pPr>
            <a:r>
              <a:rPr lang="fr-BE" b="1" dirty="0"/>
              <a:t>r</a:t>
            </a:r>
            <a:r>
              <a:rPr lang="fr-BE" dirty="0"/>
              <a:t> représente le taux de rendement attendu sur les fonds propres de l'entreprise, c'est-à-dire le taux de retour sur investissement que les actionnaires exigent pour investir dans l'entreprise.</a:t>
            </a:r>
          </a:p>
          <a:p>
            <a:pPr lvl="1">
              <a:spcBef>
                <a:spcPts val="1200"/>
              </a:spcBef>
            </a:pPr>
            <a:r>
              <a:rPr lang="fr-BE" b="1" dirty="0"/>
              <a:t>g </a:t>
            </a:r>
            <a:r>
              <a:rPr lang="fr-BE" dirty="0"/>
              <a:t>représente la croissance attendue des bénéfices de l'entreprise.</a:t>
            </a:r>
          </a:p>
          <a:p>
            <a:pPr lvl="1">
              <a:spcBef>
                <a:spcPts val="1200"/>
              </a:spcBef>
            </a:pPr>
            <a:r>
              <a:rPr lang="fr-BE" b="1" dirty="0"/>
              <a:t>t</a:t>
            </a:r>
            <a:r>
              <a:rPr lang="fr-BE" dirty="0"/>
              <a:t> représente le taux d'imposition des bénéfices de l'entreprise.</a:t>
            </a:r>
          </a:p>
          <a:p>
            <a:pPr marL="0" indent="0">
              <a:spcBef>
                <a:spcPts val="1200"/>
              </a:spcBef>
              <a:buNone/>
            </a:pPr>
            <a:endParaRPr lang="fr-BE" dirty="0"/>
          </a:p>
        </p:txBody>
      </p:sp>
    </p:spTree>
    <p:extLst>
      <p:ext uri="{BB962C8B-B14F-4D97-AF65-F5344CB8AC3E}">
        <p14:creationId xmlns:p14="http://schemas.microsoft.com/office/powerpoint/2010/main" val="88206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Beta</a:t>
            </a:r>
          </a:p>
        </p:txBody>
      </p:sp>
      <p:sp>
        <p:nvSpPr>
          <p:cNvPr id="3" name="Espace réservé du contenu 2"/>
          <p:cNvSpPr>
            <a:spLocks noGrp="1"/>
          </p:cNvSpPr>
          <p:nvPr>
            <p:ph sz="half" idx="1"/>
          </p:nvPr>
        </p:nvSpPr>
        <p:spPr>
          <a:xfrm>
            <a:off x="498518" y="1052736"/>
            <a:ext cx="7889906" cy="5616624"/>
          </a:xfrm>
        </p:spPr>
        <p:txBody>
          <a:bodyPr>
            <a:normAutofit fontScale="47500" lnSpcReduction="20000"/>
          </a:bodyPr>
          <a:lstStyle/>
          <a:p>
            <a:pPr>
              <a:spcBef>
                <a:spcPts val="600"/>
              </a:spcBef>
            </a:pPr>
            <a:r>
              <a:rPr lang="fr-BE" b="1" dirty="0"/>
              <a:t>r et g </a:t>
            </a:r>
            <a:r>
              <a:rPr lang="fr-BE" dirty="0"/>
              <a:t>risquent de poser question. Ils reflètent le risque de l'investissement et r est généralement calculé en utilisant la formule suivante </a:t>
            </a:r>
          </a:p>
          <a:p>
            <a:pPr marL="0" indent="0">
              <a:spcBef>
                <a:spcPts val="600"/>
              </a:spcBef>
              <a:buNone/>
            </a:pPr>
            <a:r>
              <a:rPr lang="fr-BE" dirty="0"/>
              <a:t>	 </a:t>
            </a:r>
            <a:r>
              <a:rPr lang="fr-BE" sz="2900" b="1" dirty="0">
                <a:effectLst>
                  <a:outerShdw blurRad="38100" dist="38100" dir="2700000" algn="tl">
                    <a:srgbClr val="000000">
                      <a:alpha val="43137"/>
                    </a:srgbClr>
                  </a:outerShdw>
                </a:effectLst>
              </a:rPr>
              <a:t>r = </a:t>
            </a:r>
            <a:r>
              <a:rPr lang="fr-BE" sz="2900" b="1" dirty="0" err="1">
                <a:effectLst>
                  <a:outerShdw blurRad="38100" dist="38100" dir="2700000" algn="tl">
                    <a:srgbClr val="000000">
                      <a:alpha val="43137"/>
                    </a:srgbClr>
                  </a:outerShdw>
                </a:effectLst>
              </a:rPr>
              <a:t>rf</a:t>
            </a:r>
            <a:r>
              <a:rPr lang="fr-BE" sz="2900" b="1" dirty="0">
                <a:effectLst>
                  <a:outerShdw blurRad="38100" dist="38100" dir="2700000" algn="tl">
                    <a:srgbClr val="000000">
                      <a:alpha val="43137"/>
                    </a:srgbClr>
                  </a:outerShdw>
                </a:effectLst>
              </a:rPr>
              <a:t> + β * (</a:t>
            </a:r>
            <a:r>
              <a:rPr lang="fr-BE" sz="2900" b="1" dirty="0" err="1">
                <a:effectLst>
                  <a:outerShdw blurRad="38100" dist="38100" dir="2700000" algn="tl">
                    <a:srgbClr val="000000">
                      <a:alpha val="43137"/>
                    </a:srgbClr>
                  </a:outerShdw>
                </a:effectLst>
              </a:rPr>
              <a:t>rm</a:t>
            </a:r>
            <a:r>
              <a:rPr lang="fr-BE" sz="2900" b="1" dirty="0">
                <a:effectLst>
                  <a:outerShdw blurRad="38100" dist="38100" dir="2700000" algn="tl">
                    <a:srgbClr val="000000">
                      <a:alpha val="43137"/>
                    </a:srgbClr>
                  </a:outerShdw>
                </a:effectLst>
              </a:rPr>
              <a:t> - </a:t>
            </a:r>
            <a:r>
              <a:rPr lang="fr-BE" sz="2900" b="1" dirty="0" err="1">
                <a:effectLst>
                  <a:outerShdw blurRad="38100" dist="38100" dir="2700000" algn="tl">
                    <a:srgbClr val="000000">
                      <a:alpha val="43137"/>
                    </a:srgbClr>
                  </a:outerShdw>
                </a:effectLst>
              </a:rPr>
              <a:t>rf</a:t>
            </a:r>
            <a:r>
              <a:rPr lang="fr-BE" sz="2900" b="1" dirty="0">
                <a:effectLst>
                  <a:outerShdw blurRad="38100" dist="38100" dir="2700000" algn="tl">
                    <a:srgbClr val="000000">
                      <a:alpha val="43137"/>
                    </a:srgbClr>
                  </a:outerShdw>
                </a:effectLst>
              </a:rPr>
              <a:t>) </a:t>
            </a:r>
            <a:r>
              <a:rPr lang="fr-BE" dirty="0"/>
              <a:t>Dans cette formule :</a:t>
            </a:r>
          </a:p>
          <a:p>
            <a:pPr lvl="1"/>
            <a:r>
              <a:rPr lang="fr-BE" b="1" dirty="0" err="1"/>
              <a:t>rf</a:t>
            </a:r>
            <a:r>
              <a:rPr lang="fr-BE" dirty="0"/>
              <a:t> représente le taux de rendement sans risque, c'est-à-dire le taux de rendement que l'on peut obtenir sur un investissement sans risque, comme un placement dans un fonds en euros.</a:t>
            </a:r>
          </a:p>
          <a:p>
            <a:pPr lvl="1"/>
            <a:r>
              <a:rPr lang="fr-BE" b="1" dirty="0"/>
              <a:t>β</a:t>
            </a:r>
            <a:r>
              <a:rPr lang="fr-BE" dirty="0"/>
              <a:t> représente le beta de l'entreprise, c'est-à-dire la mesure de la sensibilité du cours de l'action de l'entreprise aux fluctuations du marché.</a:t>
            </a:r>
          </a:p>
          <a:p>
            <a:pPr lvl="1"/>
            <a:r>
              <a:rPr lang="fr-BE" b="1" dirty="0" err="1"/>
              <a:t>rm</a:t>
            </a:r>
            <a:r>
              <a:rPr lang="fr-BE" dirty="0"/>
              <a:t> représente le taux de rendement du marché, c'est-à-dire le taux de rendement moyen que l'on peut obtenir sur un portefeuille diversifié de titres.</a:t>
            </a:r>
          </a:p>
          <a:p>
            <a:pPr>
              <a:spcBef>
                <a:spcPts val="600"/>
              </a:spcBef>
            </a:pPr>
            <a:r>
              <a:rPr lang="fr-BE" b="1" dirty="0"/>
              <a:t>le beta (β) </a:t>
            </a:r>
            <a:r>
              <a:rPr lang="fr-BE" dirty="0"/>
              <a:t>d'une entreprise est une mesure de la sensibilité du cours de l'action de l'entreprise aux fluctuations du marché.  </a:t>
            </a:r>
            <a:r>
              <a:rPr lang="fr-BE" i="1" dirty="0"/>
              <a:t>Le beta est une mesure de la volatilité de l'action de l'entreprise par rapport au marché. Un beta de 1 signifie que l'action de l'entreprise est aussi volatile que le marché, tandis qu'un beta supérieur à 1 signifie que l'action de l'entreprise est plus volatile que le marché, et un beta inférieur à 1 signifie que l'action de l'entreprise est moins volatile que le marché. Le beta est généralement utilisé pour évaluer le risque d'un investissement dans l'action de l'entreprise. Un beta élevé peut indiquer un risque plus élevé, tandis qu'un beta faible peut indiquer un risque moins élevé. Plus Béta est petit plus la valeur augmente plus béta est supérieur à 1 , elle diminue </a:t>
            </a:r>
            <a:r>
              <a:rPr lang="fr-BE" dirty="0"/>
              <a:t>Il est généralement calculé en utilisant la formule </a:t>
            </a:r>
            <a:r>
              <a:rPr lang="fr-BE" dirty="0" err="1"/>
              <a:t>suivan</a:t>
            </a:r>
            <a:endParaRPr lang="fr-BE" dirty="0"/>
          </a:p>
          <a:p>
            <a:pPr marL="228600" lvl="1" indent="0">
              <a:spcBef>
                <a:spcPts val="1200"/>
              </a:spcBef>
              <a:buNone/>
            </a:pPr>
            <a:r>
              <a:rPr lang="fr-BE" sz="3000" b="1" dirty="0">
                <a:effectLst>
                  <a:outerShdw blurRad="38100" dist="38100" dir="2700000" algn="tl">
                    <a:srgbClr val="000000">
                      <a:alpha val="43137"/>
                    </a:srgbClr>
                  </a:outerShdw>
                </a:effectLst>
              </a:rPr>
              <a:t>	β = </a:t>
            </a:r>
            <a:r>
              <a:rPr lang="fr-BE" sz="3000" b="1" dirty="0" err="1">
                <a:effectLst>
                  <a:outerShdw blurRad="38100" dist="38100" dir="2700000" algn="tl">
                    <a:srgbClr val="000000">
                      <a:alpha val="43137"/>
                    </a:srgbClr>
                  </a:outerShdw>
                </a:effectLst>
              </a:rPr>
              <a:t>Cov</a:t>
            </a:r>
            <a:r>
              <a:rPr lang="fr-BE" sz="3000" b="1" dirty="0">
                <a:effectLst>
                  <a:outerShdw blurRad="38100" dist="38100" dir="2700000" algn="tl">
                    <a:srgbClr val="000000">
                      <a:alpha val="43137"/>
                    </a:srgbClr>
                  </a:outerShdw>
                </a:effectLst>
              </a:rPr>
              <a:t>(r, </a:t>
            </a:r>
            <a:r>
              <a:rPr lang="fr-BE" sz="3000" b="1" dirty="0" err="1">
                <a:effectLst>
                  <a:outerShdw blurRad="38100" dist="38100" dir="2700000" algn="tl">
                    <a:srgbClr val="000000">
                      <a:alpha val="43137"/>
                    </a:srgbClr>
                  </a:outerShdw>
                </a:effectLst>
              </a:rPr>
              <a:t>rm</a:t>
            </a:r>
            <a:r>
              <a:rPr lang="fr-BE" sz="3000" b="1" dirty="0">
                <a:effectLst>
                  <a:outerShdw blurRad="38100" dist="38100" dir="2700000" algn="tl">
                    <a:srgbClr val="000000">
                      <a:alpha val="43137"/>
                    </a:srgbClr>
                  </a:outerShdw>
                </a:effectLst>
              </a:rPr>
              <a:t>) / Var(</a:t>
            </a:r>
            <a:r>
              <a:rPr lang="fr-BE" sz="3000" b="1" dirty="0" err="1">
                <a:effectLst>
                  <a:outerShdw blurRad="38100" dist="38100" dir="2700000" algn="tl">
                    <a:srgbClr val="000000">
                      <a:alpha val="43137"/>
                    </a:srgbClr>
                  </a:outerShdw>
                </a:effectLst>
              </a:rPr>
              <a:t>rm</a:t>
            </a:r>
            <a:r>
              <a:rPr lang="fr-BE" sz="3000" b="1" dirty="0">
                <a:effectLst>
                  <a:outerShdw blurRad="38100" dist="38100" dir="2700000" algn="tl">
                    <a:srgbClr val="000000">
                      <a:alpha val="43137"/>
                    </a:srgbClr>
                  </a:outerShdw>
                </a:effectLst>
              </a:rPr>
              <a:t>) </a:t>
            </a:r>
            <a:r>
              <a:rPr lang="fr-BE" dirty="0"/>
              <a:t>Dans cette formule :</a:t>
            </a:r>
          </a:p>
          <a:p>
            <a:pPr lvl="1">
              <a:spcBef>
                <a:spcPts val="1200"/>
              </a:spcBef>
            </a:pPr>
            <a:r>
              <a:rPr lang="fr-BE" b="1" dirty="0" err="1"/>
              <a:t>Cov</a:t>
            </a:r>
            <a:r>
              <a:rPr lang="fr-BE" b="1" dirty="0"/>
              <a:t>(r, </a:t>
            </a:r>
            <a:r>
              <a:rPr lang="fr-BE" b="1" dirty="0" err="1"/>
              <a:t>rm</a:t>
            </a:r>
            <a:r>
              <a:rPr lang="fr-BE" b="1" dirty="0"/>
              <a:t>) </a:t>
            </a:r>
            <a:r>
              <a:rPr lang="fr-BE" dirty="0"/>
              <a:t>représente la covariance entre le rendement de l'entreprise (r) et le rendement du marché (</a:t>
            </a:r>
            <a:r>
              <a:rPr lang="fr-BE" dirty="0" err="1"/>
              <a:t>rm</a:t>
            </a:r>
            <a:r>
              <a:rPr lang="fr-BE" dirty="0"/>
              <a:t>).</a:t>
            </a:r>
          </a:p>
          <a:p>
            <a:pPr lvl="1">
              <a:spcBef>
                <a:spcPts val="1200"/>
              </a:spcBef>
            </a:pPr>
            <a:r>
              <a:rPr lang="fr-BE" b="1" dirty="0"/>
              <a:t>Var(</a:t>
            </a:r>
            <a:r>
              <a:rPr lang="fr-BE" b="1" dirty="0" err="1"/>
              <a:t>rm</a:t>
            </a:r>
            <a:r>
              <a:rPr lang="fr-BE" dirty="0"/>
              <a:t>) représente la variance du rendement du marché.</a:t>
            </a:r>
          </a:p>
          <a:p>
            <a:pPr>
              <a:spcBef>
                <a:spcPts val="1200"/>
              </a:spcBef>
            </a:pPr>
            <a:r>
              <a:rPr lang="fr-BE" b="1" dirty="0"/>
              <a:t>le « </a:t>
            </a:r>
            <a:r>
              <a:rPr lang="fr-BE" b="1" dirty="0" err="1"/>
              <a:t>levered</a:t>
            </a:r>
            <a:r>
              <a:rPr lang="fr-BE" b="1" dirty="0"/>
              <a:t> beta » (βL</a:t>
            </a:r>
            <a:r>
              <a:rPr lang="fr-BE" dirty="0"/>
              <a:t>) est le béta adapté pour une entreprise en difficulté au financement sans levier afin d’intégrer cette particularité. Le </a:t>
            </a:r>
            <a:r>
              <a:rPr lang="fr-BE" dirty="0" err="1"/>
              <a:t>levered</a:t>
            </a:r>
            <a:r>
              <a:rPr lang="fr-BE" dirty="0"/>
              <a:t> beta (βL) est une mesure de la sensibilité du cours de l'action de l'entreprise aux fluctuations du marché qui tient compte de la structure de financement de l'entreprise, c'est-à-dire de son niveau d'endettement. Le </a:t>
            </a:r>
            <a:r>
              <a:rPr lang="fr-BE" dirty="0" err="1"/>
              <a:t>levered</a:t>
            </a:r>
            <a:r>
              <a:rPr lang="fr-BE" dirty="0"/>
              <a:t> beta est généralement calculé en utilisant la formule suivante  </a:t>
            </a:r>
          </a:p>
          <a:p>
            <a:pPr marL="228600" lvl="1" indent="0">
              <a:spcBef>
                <a:spcPts val="1200"/>
              </a:spcBef>
              <a:buNone/>
            </a:pPr>
            <a:r>
              <a:rPr lang="fr-BE" dirty="0"/>
              <a:t>	</a:t>
            </a:r>
            <a:r>
              <a:rPr lang="fr-BE" sz="2900" b="1" dirty="0">
                <a:effectLst>
                  <a:outerShdw blurRad="38100" dist="38100" dir="2700000" algn="tl">
                    <a:srgbClr val="000000">
                      <a:alpha val="43137"/>
                    </a:srgbClr>
                  </a:outerShdw>
                </a:effectLst>
              </a:rPr>
              <a:t>βL = β * (1 + (1 - t) * D/E) </a:t>
            </a:r>
            <a:r>
              <a:rPr lang="fr-BE" dirty="0"/>
              <a:t>Dans cette formule :</a:t>
            </a:r>
          </a:p>
          <a:p>
            <a:pPr lvl="1">
              <a:spcBef>
                <a:spcPts val="1200"/>
              </a:spcBef>
            </a:pPr>
            <a:r>
              <a:rPr lang="fr-BE" b="1" dirty="0"/>
              <a:t>β</a:t>
            </a:r>
            <a:r>
              <a:rPr lang="fr-BE" dirty="0"/>
              <a:t> représente le beta de l'entreprise, c'est-à-dire la mesure de la sensibilité du cours de l'action de l'entreprise aux fluctuations du marché.</a:t>
            </a:r>
          </a:p>
          <a:p>
            <a:pPr lvl="1">
              <a:spcBef>
                <a:spcPts val="1200"/>
              </a:spcBef>
            </a:pPr>
            <a:r>
              <a:rPr lang="fr-BE" b="1" dirty="0"/>
              <a:t>t </a:t>
            </a:r>
            <a:r>
              <a:rPr lang="fr-BE" dirty="0"/>
              <a:t>représente le taux d'imposition des bénéfices de l'entreprise.</a:t>
            </a:r>
          </a:p>
          <a:p>
            <a:pPr lvl="1">
              <a:spcBef>
                <a:spcPts val="1200"/>
              </a:spcBef>
            </a:pPr>
            <a:r>
              <a:rPr lang="fr-BE" b="1" dirty="0"/>
              <a:t>D</a:t>
            </a:r>
            <a:r>
              <a:rPr lang="fr-BE" dirty="0"/>
              <a:t> représente le capital de dette de l'entreprise (c'est-à-dire les emprunts et les obligations).</a:t>
            </a:r>
          </a:p>
          <a:p>
            <a:pPr lvl="1">
              <a:spcBef>
                <a:spcPts val="1200"/>
              </a:spcBef>
            </a:pPr>
            <a:r>
              <a:rPr lang="fr-BE" b="1" dirty="0"/>
              <a:t>E</a:t>
            </a:r>
            <a:r>
              <a:rPr lang="fr-BE" dirty="0"/>
              <a:t> représente le capital propre de l'entreprise (c'est-à-dire le capital apporté par les actionnaires).</a:t>
            </a:r>
          </a:p>
          <a:p>
            <a:pPr marL="0" indent="0">
              <a:spcBef>
                <a:spcPts val="1200"/>
              </a:spcBef>
              <a:buNone/>
            </a:pPr>
            <a:r>
              <a:rPr lang="fr-BE" dirty="0"/>
              <a:t>Le (</a:t>
            </a:r>
            <a:r>
              <a:rPr lang="fr-BE" dirty="0" err="1"/>
              <a:t>levered</a:t>
            </a:r>
            <a:r>
              <a:rPr lang="fr-BE" dirty="0"/>
              <a:t>) beta (β) d'une entreprise est une mesure de la sensibilité du cours de l'action de l'entreprise aux fluctuations du marché, qui est généralement calculée en utilisant la covariance et la variance du rendement de l'entreprise et du rendement du marché. L’appréhender correctement en situation de menace sur la discontinuité est donc un véritable défi, dont le « </a:t>
            </a:r>
            <a:r>
              <a:rPr lang="fr-BE" dirty="0" err="1"/>
              <a:t>levered</a:t>
            </a:r>
            <a:r>
              <a:rPr lang="fr-BE" dirty="0"/>
              <a:t> » peut être un élément de réponse.</a:t>
            </a:r>
          </a:p>
          <a:p>
            <a:pPr>
              <a:spcBef>
                <a:spcPts val="1200"/>
              </a:spcBef>
            </a:pPr>
            <a:endParaRPr lang="fr-BE" dirty="0"/>
          </a:p>
          <a:p>
            <a:pPr lvl="1">
              <a:spcBef>
                <a:spcPts val="1200"/>
              </a:spcBef>
            </a:pPr>
            <a:endParaRPr lang="fr-BE" dirty="0"/>
          </a:p>
          <a:p>
            <a:endParaRPr lang="fr-BE" dirty="0"/>
          </a:p>
        </p:txBody>
      </p:sp>
    </p:spTree>
    <p:extLst>
      <p:ext uri="{BB962C8B-B14F-4D97-AF65-F5344CB8AC3E}">
        <p14:creationId xmlns:p14="http://schemas.microsoft.com/office/powerpoint/2010/main" val="2225120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Calculer Beta</a:t>
            </a:r>
          </a:p>
        </p:txBody>
      </p:sp>
      <p:sp>
        <p:nvSpPr>
          <p:cNvPr id="3" name="Espace réservé du contenu 2"/>
          <p:cNvSpPr>
            <a:spLocks noGrp="1"/>
          </p:cNvSpPr>
          <p:nvPr>
            <p:ph sz="half" idx="1"/>
          </p:nvPr>
        </p:nvSpPr>
        <p:spPr>
          <a:xfrm>
            <a:off x="498518" y="1052736"/>
            <a:ext cx="7889906" cy="5472608"/>
          </a:xfrm>
        </p:spPr>
        <p:txBody>
          <a:bodyPr>
            <a:normAutofit/>
          </a:bodyPr>
          <a:lstStyle/>
          <a:p>
            <a:pPr>
              <a:spcBef>
                <a:spcPts val="1200"/>
              </a:spcBef>
            </a:pPr>
            <a:r>
              <a:rPr lang="nl-BE" dirty="0" err="1"/>
              <a:t>Béta</a:t>
            </a:r>
            <a:r>
              <a:rPr lang="nl-BE" dirty="0"/>
              <a:t> sectoriel </a:t>
            </a:r>
            <a:r>
              <a:rPr lang="nl-BE" dirty="0" err="1"/>
              <a:t>publié</a:t>
            </a:r>
            <a:r>
              <a:rPr lang="nl-BE" dirty="0"/>
              <a:t> ( </a:t>
            </a:r>
            <a:r>
              <a:rPr lang="nl-BE" dirty="0" err="1"/>
              <a:t>ici</a:t>
            </a:r>
            <a:r>
              <a:rPr lang="nl-BE" dirty="0"/>
              <a:t> </a:t>
            </a:r>
            <a:r>
              <a:rPr lang="nl-BE" dirty="0" err="1"/>
              <a:t>verminen</a:t>
            </a:r>
            <a:r>
              <a:rPr lang="nl-BE" dirty="0"/>
              <a:t>) </a:t>
            </a:r>
            <a:endParaRPr lang="fr-BE" dirty="0"/>
          </a:p>
          <a:p>
            <a:pPr lvl="1">
              <a:spcBef>
                <a:spcPts val="1200"/>
              </a:spcBef>
            </a:pPr>
            <a:endParaRPr lang="fr-BE" dirty="0"/>
          </a:p>
          <a:p>
            <a:endParaRPr lang="nl-BE" dirty="0"/>
          </a:p>
          <a:p>
            <a:r>
              <a:rPr lang="nl-BE" dirty="0" err="1"/>
              <a:t>Béta</a:t>
            </a:r>
            <a:r>
              <a:rPr lang="nl-BE" dirty="0"/>
              <a:t> </a:t>
            </a:r>
            <a:r>
              <a:rPr lang="nl-BE" dirty="0" err="1"/>
              <a:t>particilier</a:t>
            </a:r>
            <a:r>
              <a:rPr lang="nl-BE" dirty="0"/>
              <a:t> </a:t>
            </a:r>
          </a:p>
          <a:p>
            <a:endParaRPr lang="nl-BE" dirty="0"/>
          </a:p>
          <a:p>
            <a:endParaRPr lang="nl-BE" dirty="0"/>
          </a:p>
          <a:p>
            <a:r>
              <a:rPr lang="nl-BE" dirty="0" err="1"/>
              <a:t>Bétal</a:t>
            </a:r>
            <a:r>
              <a:rPr lang="nl-BE" dirty="0"/>
              <a:t> </a:t>
            </a:r>
            <a:r>
              <a:rPr lang="nl-BE" dirty="0" err="1"/>
              <a:t>calculé</a:t>
            </a:r>
            <a:r>
              <a:rPr lang="nl-BE" dirty="0"/>
              <a:t> </a:t>
            </a:r>
            <a:endParaRPr lang="fr-BE" dirty="0"/>
          </a:p>
        </p:txBody>
      </p:sp>
      <p:pic>
        <p:nvPicPr>
          <p:cNvPr id="4" name="Image 3"/>
          <p:cNvPicPr>
            <a:picLocks noChangeAspect="1"/>
          </p:cNvPicPr>
          <p:nvPr/>
        </p:nvPicPr>
        <p:blipFill>
          <a:blip r:embed="rId3"/>
          <a:stretch>
            <a:fillRect/>
          </a:stretch>
        </p:blipFill>
        <p:spPr>
          <a:xfrm>
            <a:off x="611560" y="1600638"/>
            <a:ext cx="4320480" cy="1180290"/>
          </a:xfrm>
          <a:prstGeom prst="rect">
            <a:avLst/>
          </a:prstGeom>
        </p:spPr>
      </p:pic>
      <p:pic>
        <p:nvPicPr>
          <p:cNvPr id="5" name="Image 4"/>
          <p:cNvPicPr>
            <a:picLocks noChangeAspect="1"/>
          </p:cNvPicPr>
          <p:nvPr/>
        </p:nvPicPr>
        <p:blipFill>
          <a:blip r:embed="rId4"/>
          <a:stretch>
            <a:fillRect/>
          </a:stretch>
        </p:blipFill>
        <p:spPr>
          <a:xfrm>
            <a:off x="697400" y="4589373"/>
            <a:ext cx="4234640" cy="2019891"/>
          </a:xfrm>
          <a:prstGeom prst="rect">
            <a:avLst/>
          </a:prstGeom>
        </p:spPr>
      </p:pic>
      <p:pic>
        <p:nvPicPr>
          <p:cNvPr id="6" name="Image 5"/>
          <p:cNvPicPr>
            <a:picLocks noChangeAspect="1"/>
          </p:cNvPicPr>
          <p:nvPr/>
        </p:nvPicPr>
        <p:blipFill>
          <a:blip r:embed="rId5"/>
          <a:stretch>
            <a:fillRect/>
          </a:stretch>
        </p:blipFill>
        <p:spPr>
          <a:xfrm>
            <a:off x="629150" y="2948768"/>
            <a:ext cx="4248472" cy="1200311"/>
          </a:xfrm>
          <a:prstGeom prst="rect">
            <a:avLst/>
          </a:prstGeom>
        </p:spPr>
      </p:pic>
    </p:spTree>
    <p:extLst>
      <p:ext uri="{BB962C8B-B14F-4D97-AF65-F5344CB8AC3E}">
        <p14:creationId xmlns:p14="http://schemas.microsoft.com/office/powerpoint/2010/main" val="715518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Alpha</a:t>
            </a:r>
          </a:p>
        </p:txBody>
      </p:sp>
      <p:sp>
        <p:nvSpPr>
          <p:cNvPr id="3" name="Espace réservé du contenu 2"/>
          <p:cNvSpPr>
            <a:spLocks noGrp="1"/>
          </p:cNvSpPr>
          <p:nvPr>
            <p:ph sz="half" idx="1"/>
          </p:nvPr>
        </p:nvSpPr>
        <p:spPr>
          <a:xfrm>
            <a:off x="498518" y="1484784"/>
            <a:ext cx="7889906" cy="4824536"/>
          </a:xfrm>
        </p:spPr>
        <p:txBody>
          <a:bodyPr>
            <a:normAutofit fontScale="62500" lnSpcReduction="20000"/>
          </a:bodyPr>
          <a:lstStyle/>
          <a:p>
            <a:pPr>
              <a:spcBef>
                <a:spcPts val="1200"/>
              </a:spcBef>
            </a:pPr>
            <a:r>
              <a:rPr lang="fr-BE" dirty="0"/>
              <a:t>Une autre formule de </a:t>
            </a:r>
            <a:r>
              <a:rPr lang="fr-BE" dirty="0" err="1"/>
              <a:t>ke</a:t>
            </a:r>
            <a:r>
              <a:rPr lang="fr-BE" dirty="0"/>
              <a:t> est la suivante, qui a également la préférence de nombreux professionnels :  </a:t>
            </a:r>
          </a:p>
          <a:p>
            <a:pPr marL="0" indent="0">
              <a:spcBef>
                <a:spcPts val="1200"/>
              </a:spcBef>
              <a:buNone/>
            </a:pPr>
            <a:r>
              <a:rPr lang="fr-BE" dirty="0"/>
              <a:t>	</a:t>
            </a:r>
            <a:r>
              <a:rPr lang="fr-BE" sz="2200" b="1" dirty="0" err="1">
                <a:effectLst>
                  <a:outerShdw blurRad="38100" dist="38100" dir="2700000" algn="tl">
                    <a:srgbClr val="000000">
                      <a:alpha val="43137"/>
                    </a:srgbClr>
                  </a:outerShdw>
                </a:effectLst>
              </a:rPr>
              <a:t>ke</a:t>
            </a:r>
            <a:r>
              <a:rPr lang="fr-BE" sz="2200" b="1" dirty="0">
                <a:effectLst>
                  <a:outerShdw blurRad="38100" dist="38100" dir="2700000" algn="tl">
                    <a:srgbClr val="000000">
                      <a:alpha val="43137"/>
                    </a:srgbClr>
                  </a:outerShdw>
                </a:effectLst>
              </a:rPr>
              <a:t> = r + (r * β * α) </a:t>
            </a:r>
            <a:r>
              <a:rPr lang="fr-BE" dirty="0"/>
              <a:t>Dans cette formule :</a:t>
            </a:r>
          </a:p>
          <a:p>
            <a:pPr lvl="1">
              <a:spcBef>
                <a:spcPts val="1200"/>
              </a:spcBef>
            </a:pPr>
            <a:r>
              <a:rPr lang="fr-BE" b="1" dirty="0"/>
              <a:t>r</a:t>
            </a:r>
            <a:r>
              <a:rPr lang="fr-BE" dirty="0"/>
              <a:t> représente le taux de rendement attendu sur les fonds propres de l'entreprise, c'est-à-dire le taux de retour sur investissement que les actionnaires exigent pour investir dans l'entreprise.</a:t>
            </a:r>
          </a:p>
          <a:p>
            <a:pPr lvl="1">
              <a:spcBef>
                <a:spcPts val="1200"/>
              </a:spcBef>
            </a:pPr>
            <a:r>
              <a:rPr lang="fr-BE" b="1" dirty="0"/>
              <a:t>β</a:t>
            </a:r>
            <a:r>
              <a:rPr lang="fr-BE" dirty="0"/>
              <a:t> représente le beta de l'entreprise, c'est-à-dire la mesure de la sensibilité du cours de l'action de l'entreprise aux fluctuations du marché.</a:t>
            </a:r>
          </a:p>
          <a:p>
            <a:pPr lvl="1">
              <a:spcBef>
                <a:spcPts val="1200"/>
              </a:spcBef>
            </a:pPr>
            <a:r>
              <a:rPr lang="fr-BE" b="1" dirty="0"/>
              <a:t>α </a:t>
            </a:r>
            <a:r>
              <a:rPr lang="fr-BE" dirty="0"/>
              <a:t>représente le risque alpha de l'entreprise, c'est-à-dire le risque spécifique à l'entreprise qui n'est pas couvert par le beta de l'entreprise et qui peut être lié à des facteurs internes ou externes à l'entreprise.</a:t>
            </a:r>
          </a:p>
          <a:p>
            <a:pPr>
              <a:spcBef>
                <a:spcPts val="1200"/>
              </a:spcBef>
            </a:pPr>
            <a:r>
              <a:rPr lang="fr-BE" dirty="0"/>
              <a:t>Le coût du capital propre est généralement calculé en prenant en compte le taux de rendement attendu sur les fonds propres de l'entreprise, qui reflète le risque de l'investissement, ainsi que le beta et le risque alpha de l'entreprise, qui permettent de mesurer le risque spécifique à l'entreprise. Dans cette formule, le beta doit également faire l’objet de la correction </a:t>
            </a:r>
            <a:r>
              <a:rPr lang="fr-BE" dirty="0" err="1"/>
              <a:t>levered</a:t>
            </a:r>
            <a:r>
              <a:rPr lang="fr-BE" dirty="0"/>
              <a:t> beta expliquée ci-avant.</a:t>
            </a:r>
          </a:p>
          <a:p>
            <a:pPr>
              <a:spcBef>
                <a:spcPts val="1200"/>
              </a:spcBef>
            </a:pPr>
            <a:r>
              <a:rPr lang="fr-BE" dirty="0"/>
              <a:t>Le risque alpha peut être lié à des facteurs internes à l'entreprise, tels que sa stratégie de gestion, sa structure de coûts ou sa qualité de la gestion, qui peuvent avoir un impact sur sa performance financière. Le risque alpha peut également être lié à des facteurs externes à l'entreprise, tels que les changements de réglementation ou les conditions économiques qui peuvent affecter sa performance.</a:t>
            </a:r>
          </a:p>
          <a:p>
            <a:pPr>
              <a:spcBef>
                <a:spcPts val="1200"/>
              </a:spcBef>
            </a:pPr>
            <a:r>
              <a:rPr lang="fr-BE" dirty="0"/>
              <a:t>Le risque alpha est généralement considéré comme étant plus difficile à mesurer et à évaluer que le beta, car il dépend de facteurs spécifiques à l'entreprise et non pas du marché dans son ensemble. Ceci est d’autant plus pertinent que la société est exposée à un risque de continuité. Le risque alpha d'une entreprise est le risque spécifique à l'entreprise qui n'est pas couvert par le beta de l'entreprise et qui peut être lié à des facteurs internes ou externes à l'entreprise. </a:t>
            </a:r>
          </a:p>
          <a:p>
            <a:pPr>
              <a:spcBef>
                <a:spcPts val="1200"/>
              </a:spcBef>
            </a:pPr>
            <a:r>
              <a:rPr lang="fr-BE" dirty="0"/>
              <a:t>En résumé, le coût du capital propre (</a:t>
            </a:r>
            <a:r>
              <a:rPr lang="fr-BE" dirty="0" err="1"/>
              <a:t>ke</a:t>
            </a:r>
            <a:r>
              <a:rPr lang="fr-BE" dirty="0"/>
              <a:t>) est le taux de rendement que les actionnaires exigent pour investir dans l'entreprise et est généralement calculé en prenant en compte le taux de rendement attendu sur les fonds propres de l'entreprise, le beta et le risque alpha de l'entreprise.</a:t>
            </a:r>
          </a:p>
          <a:p>
            <a:pPr>
              <a:spcBef>
                <a:spcPts val="1200"/>
              </a:spcBef>
            </a:pPr>
            <a:endParaRPr lang="fr-BE" dirty="0"/>
          </a:p>
        </p:txBody>
      </p:sp>
    </p:spTree>
    <p:extLst>
      <p:ext uri="{BB962C8B-B14F-4D97-AF65-F5344CB8AC3E}">
        <p14:creationId xmlns:p14="http://schemas.microsoft.com/office/powerpoint/2010/main" val="1099830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Un </a:t>
            </a:r>
            <a:r>
              <a:rPr lang="nl-BE" dirty="0" err="1"/>
              <a:t>calcul</a:t>
            </a:r>
            <a:r>
              <a:rPr lang="nl-BE" dirty="0"/>
              <a:t> </a:t>
            </a:r>
            <a:endParaRPr lang="fr-BE" dirty="0"/>
          </a:p>
        </p:txBody>
      </p:sp>
      <p:pic>
        <p:nvPicPr>
          <p:cNvPr id="5" name="Espace réservé du contenu 4"/>
          <p:cNvPicPr>
            <a:picLocks noGrp="1"/>
          </p:cNvPicPr>
          <p:nvPr>
            <p:ph sz="half" idx="1"/>
          </p:nvPr>
        </p:nvPicPr>
        <p:blipFill>
          <a:blip r:embed="rId3"/>
          <a:stretch>
            <a:fillRect/>
          </a:stretch>
        </p:blipFill>
        <p:spPr>
          <a:xfrm>
            <a:off x="179512" y="1600200"/>
            <a:ext cx="7776864" cy="4925144"/>
          </a:xfrm>
          <a:prstGeom prst="rect">
            <a:avLst/>
          </a:prstGeom>
          <a:noFill/>
          <a:ln>
            <a:noFill/>
            <a:prstDash/>
          </a:ln>
        </p:spPr>
      </p:pic>
    </p:spTree>
    <p:extLst>
      <p:ext uri="{BB962C8B-B14F-4D97-AF65-F5344CB8AC3E}">
        <p14:creationId xmlns:p14="http://schemas.microsoft.com/office/powerpoint/2010/main" val="532728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AutoShape 2">
            <a:extLst>
              <a:ext uri="{FF2B5EF4-FFF2-40B4-BE49-F238E27FC236}">
                <a16:creationId xmlns:a16="http://schemas.microsoft.com/office/drawing/2014/main" id="{1082EE92-C2D6-43F4-8A94-83FD080BB04F}"/>
              </a:ext>
            </a:extLst>
          </p:cNvPr>
          <p:cNvSpPr>
            <a:spLocks noGrp="1" noChangeArrowheads="1"/>
          </p:cNvSpPr>
          <p:nvPr>
            <p:ph type="title"/>
          </p:nvPr>
        </p:nvSpPr>
        <p:spPr>
          <a:xfrm>
            <a:off x="457200" y="1209313"/>
            <a:ext cx="8229600" cy="800100"/>
          </a:xfrm>
        </p:spPr>
        <p:txBody>
          <a:bodyPr>
            <a:normAutofit/>
          </a:bodyPr>
          <a:lstStyle/>
          <a:p>
            <a:pPr algn="ctr" eaLnBrk="1" hangingPunct="1"/>
            <a:r>
              <a:rPr lang="fr-FR" altLang="fr-FR" sz="3000" dirty="0">
                <a:solidFill>
                  <a:srgbClr val="1B2873"/>
                </a:solidFill>
                <a:latin typeface="Arial" panose="020B0604020202020204" pitchFamily="34" charset="0"/>
                <a:cs typeface="Arial" panose="020B0604020202020204" pitchFamily="34" charset="0"/>
              </a:rPr>
              <a:t>Quel taux choisir ?</a:t>
            </a:r>
          </a:p>
        </p:txBody>
      </p:sp>
      <p:sp>
        <p:nvSpPr>
          <p:cNvPr id="47111" name="Rectangle 3">
            <a:extLst>
              <a:ext uri="{FF2B5EF4-FFF2-40B4-BE49-F238E27FC236}">
                <a16:creationId xmlns:a16="http://schemas.microsoft.com/office/drawing/2014/main" id="{4D3E3E63-A1FF-442D-AC69-82E4A68B37D7}"/>
              </a:ext>
            </a:extLst>
          </p:cNvPr>
          <p:cNvSpPr>
            <a:spLocks noGrp="1" noChangeArrowheads="1"/>
          </p:cNvSpPr>
          <p:nvPr>
            <p:ph idx="1"/>
          </p:nvPr>
        </p:nvSpPr>
        <p:spPr>
          <a:xfrm>
            <a:off x="457200" y="1772816"/>
            <a:ext cx="8229600" cy="3675199"/>
          </a:xfrm>
        </p:spPr>
        <p:txBody>
          <a:bodyPr>
            <a:normAutofit fontScale="47500" lnSpcReduction="20000"/>
          </a:bodyPr>
          <a:lstStyle/>
          <a:p>
            <a:pPr marL="0" indent="0" algn="just">
              <a:lnSpc>
                <a:spcPct val="110000"/>
              </a:lnSpc>
              <a:spcAft>
                <a:spcPts val="300"/>
              </a:spcAft>
              <a:buClr>
                <a:srgbClr val="1B2873"/>
              </a:buClr>
              <a:buNone/>
            </a:pPr>
            <a:r>
              <a:rPr lang="fr-BE" sz="3000" dirty="0">
                <a:solidFill>
                  <a:srgbClr val="1B2873"/>
                </a:solidFill>
                <a:latin typeface="Arial" panose="020B0604020202020204" pitchFamily="34" charset="0"/>
                <a:cs typeface="Arial" panose="020B0604020202020204" pitchFamily="34" charset="0"/>
              </a:rPr>
              <a:t>Le taux de rentabilité exigé par l’actionnaire est composé de :</a:t>
            </a:r>
          </a:p>
          <a:p>
            <a:pPr algn="just">
              <a:lnSpc>
                <a:spcPct val="110000"/>
              </a:lnSpc>
              <a:spcAft>
                <a:spcPts val="300"/>
              </a:spcAft>
              <a:buClr>
                <a:srgbClr val="1B2873"/>
              </a:buClr>
            </a:pPr>
            <a:r>
              <a:rPr lang="fr-BE" sz="3000" dirty="0">
                <a:solidFill>
                  <a:schemeClr val="accent2"/>
                </a:solidFill>
                <a:latin typeface="Arial" panose="020B0604020202020204" pitchFamily="34" charset="0"/>
                <a:cs typeface="Arial" panose="020B0604020202020204" pitchFamily="34" charset="0"/>
              </a:rPr>
              <a:t>Taux sans  risque</a:t>
            </a:r>
            <a:r>
              <a:rPr lang="fr-BE" sz="3000" dirty="0">
                <a:latin typeface="Arial" panose="020B0604020202020204" pitchFamily="34" charset="0"/>
                <a:cs typeface="Arial" panose="020B0604020202020204" pitchFamily="34" charset="0"/>
              </a:rPr>
              <a:t> </a:t>
            </a:r>
            <a:r>
              <a:rPr lang="fr-BE" sz="3000" dirty="0">
                <a:solidFill>
                  <a:srgbClr val="1B2873"/>
                </a:solidFill>
                <a:latin typeface="Arial" panose="020B0604020202020204" pitchFamily="34" charset="0"/>
                <a:cs typeface="Arial" panose="020B0604020202020204" pitchFamily="34" charset="0"/>
              </a:rPr>
              <a:t>(OLO par ex, </a:t>
            </a:r>
            <a:r>
              <a:rPr lang="fr-BE" sz="3000" dirty="0">
                <a:solidFill>
                  <a:schemeClr val="accent1"/>
                </a:solidFill>
                <a:latin typeface="Arial" panose="020B0604020202020204" pitchFamily="34" charset="0"/>
                <a:cs typeface="Arial" panose="020B0604020202020204" pitchFamily="34" charset="0"/>
              </a:rPr>
              <a:t>0,19 %</a:t>
            </a:r>
            <a:r>
              <a:rPr lang="fr-BE" sz="3000" dirty="0">
                <a:solidFill>
                  <a:srgbClr val="1B2873"/>
                </a:solidFill>
                <a:latin typeface="Arial" panose="020B0604020202020204" pitchFamily="34" charset="0"/>
                <a:cs typeface="Arial" panose="020B0604020202020204" pitchFamily="34" charset="0"/>
              </a:rPr>
              <a:t>)</a:t>
            </a:r>
          </a:p>
          <a:p>
            <a:pPr algn="just">
              <a:lnSpc>
                <a:spcPct val="110000"/>
              </a:lnSpc>
              <a:spcAft>
                <a:spcPts val="300"/>
              </a:spcAft>
              <a:buClr>
                <a:srgbClr val="1B2873"/>
              </a:buClr>
            </a:pPr>
            <a:r>
              <a:rPr lang="fr-BE" sz="3000" dirty="0">
                <a:solidFill>
                  <a:schemeClr val="accent2"/>
                </a:solidFill>
                <a:latin typeface="Arial" panose="020B0604020202020204" pitchFamily="34" charset="0"/>
                <a:cs typeface="Arial" panose="020B0604020202020204" pitchFamily="34" charset="0"/>
              </a:rPr>
              <a:t>Risque de l’entreprise </a:t>
            </a:r>
            <a:r>
              <a:rPr lang="fr-BE" sz="3000" dirty="0">
                <a:solidFill>
                  <a:schemeClr val="accent1"/>
                </a:solidFill>
                <a:latin typeface="Arial" panose="020B0604020202020204" pitchFamily="34" charset="0"/>
                <a:cs typeface="Arial" panose="020B0604020202020204" pitchFamily="34" charset="0"/>
              </a:rPr>
              <a:t>(Alpa? , le </a:t>
            </a:r>
            <a:r>
              <a:rPr lang="el-GR" sz="3000" dirty="0">
                <a:solidFill>
                  <a:schemeClr val="accent1"/>
                </a:solidFill>
                <a:latin typeface="ArialMT"/>
              </a:rPr>
              <a:t>β</a:t>
            </a:r>
            <a:r>
              <a:rPr lang="fr-BE" sz="3000" dirty="0">
                <a:solidFill>
                  <a:schemeClr val="accent1"/>
                </a:solidFill>
                <a:latin typeface="ArialMT"/>
              </a:rPr>
              <a:t> (sensibilité d’une action sur le marché côté)</a:t>
            </a:r>
          </a:p>
          <a:p>
            <a:pPr algn="just">
              <a:lnSpc>
                <a:spcPct val="110000"/>
              </a:lnSpc>
              <a:spcAft>
                <a:spcPts val="300"/>
              </a:spcAft>
              <a:buClr>
                <a:srgbClr val="1B2873"/>
              </a:buClr>
            </a:pPr>
            <a:r>
              <a:rPr lang="fr-BE" sz="3000" dirty="0">
                <a:solidFill>
                  <a:schemeClr val="accent2"/>
                </a:solidFill>
                <a:latin typeface="ArialMT"/>
                <a:cs typeface="Arial" panose="020B0604020202020204" pitchFamily="34" charset="0"/>
              </a:rPr>
              <a:t>La prime de risque du marché </a:t>
            </a:r>
            <a:r>
              <a:rPr lang="fr-BE" sz="3000" dirty="0">
                <a:solidFill>
                  <a:schemeClr val="accent1"/>
                </a:solidFill>
                <a:latin typeface="Arial" panose="020B0604020202020204" pitchFamily="34" charset="0"/>
                <a:cs typeface="Arial" panose="020B0604020202020204" pitchFamily="34" charset="0"/>
              </a:rPr>
              <a:t>(Indice boursier par ex bel 20 (+/- 4,16 % sur l’écho ?)</a:t>
            </a:r>
          </a:p>
          <a:p>
            <a:pPr algn="just">
              <a:lnSpc>
                <a:spcPct val="110000"/>
              </a:lnSpc>
              <a:spcAft>
                <a:spcPts val="300"/>
              </a:spcAft>
              <a:buClr>
                <a:srgbClr val="1B2873"/>
              </a:buClr>
            </a:pPr>
            <a:r>
              <a:rPr lang="fr-BE" sz="3000" dirty="0">
                <a:solidFill>
                  <a:schemeClr val="accent2"/>
                </a:solidFill>
                <a:latin typeface="ArialMT"/>
                <a:cs typeface="Arial" panose="020B0604020202020204" pitchFamily="34" charset="0"/>
              </a:rPr>
              <a:t>La prime de risque de non disponibilité </a:t>
            </a:r>
            <a:r>
              <a:rPr lang="fr-BE" sz="3000" dirty="0">
                <a:solidFill>
                  <a:schemeClr val="accent1"/>
                </a:solidFill>
                <a:latin typeface="Arial" panose="020B0604020202020204" pitchFamily="34" charset="0"/>
                <a:cs typeface="Arial" panose="020B0604020202020204" pitchFamily="34" charset="0"/>
              </a:rPr>
              <a:t>des petites sociétés</a:t>
            </a:r>
          </a:p>
          <a:p>
            <a:pPr marL="0" indent="0" algn="just">
              <a:lnSpc>
                <a:spcPct val="110000"/>
              </a:lnSpc>
              <a:spcAft>
                <a:spcPts val="300"/>
              </a:spcAft>
              <a:buClr>
                <a:srgbClr val="1B2873"/>
              </a:buClr>
              <a:buNone/>
            </a:pPr>
            <a:r>
              <a:rPr lang="fr-BE" sz="3000" dirty="0">
                <a:solidFill>
                  <a:srgbClr val="1B2873"/>
                </a:solidFill>
                <a:latin typeface="Arial" panose="020B0604020202020204" pitchFamily="34" charset="0"/>
                <a:cs typeface="Arial" panose="020B0604020202020204" pitchFamily="34" charset="0"/>
              </a:rPr>
              <a:t>WACC (</a:t>
            </a:r>
            <a:r>
              <a:rPr lang="fr-BE" sz="3000" dirty="0" err="1">
                <a:solidFill>
                  <a:srgbClr val="1B2873"/>
                </a:solidFill>
                <a:latin typeface="Arial" panose="020B0604020202020204" pitchFamily="34" charset="0"/>
                <a:cs typeface="Arial" panose="020B0604020202020204" pitchFamily="34" charset="0"/>
              </a:rPr>
              <a:t>Weighted</a:t>
            </a:r>
            <a:r>
              <a:rPr lang="fr-BE" sz="3000" dirty="0">
                <a:solidFill>
                  <a:srgbClr val="1B2873"/>
                </a:solidFill>
                <a:latin typeface="Arial" panose="020B0604020202020204" pitchFamily="34" charset="0"/>
                <a:cs typeface="Arial" panose="020B0604020202020204" pitchFamily="34" charset="0"/>
              </a:rPr>
              <a:t> </a:t>
            </a:r>
            <a:r>
              <a:rPr lang="fr-BE" sz="3000" dirty="0" err="1">
                <a:solidFill>
                  <a:srgbClr val="1B2873"/>
                </a:solidFill>
                <a:latin typeface="Arial" panose="020B0604020202020204" pitchFamily="34" charset="0"/>
                <a:cs typeface="Arial" panose="020B0604020202020204" pitchFamily="34" charset="0"/>
              </a:rPr>
              <a:t>Average</a:t>
            </a:r>
            <a:r>
              <a:rPr lang="fr-BE" sz="3000" dirty="0">
                <a:solidFill>
                  <a:srgbClr val="1B2873"/>
                </a:solidFill>
                <a:latin typeface="Arial" panose="020B0604020202020204" pitchFamily="34" charset="0"/>
                <a:cs typeface="Arial" panose="020B0604020202020204" pitchFamily="34" charset="0"/>
              </a:rPr>
              <a:t> </a:t>
            </a:r>
            <a:r>
              <a:rPr lang="fr-BE" sz="3000" dirty="0" err="1">
                <a:solidFill>
                  <a:srgbClr val="1B2873"/>
                </a:solidFill>
                <a:latin typeface="Arial" panose="020B0604020202020204" pitchFamily="34" charset="0"/>
                <a:cs typeface="Arial" panose="020B0604020202020204" pitchFamily="34" charset="0"/>
              </a:rPr>
              <a:t>Cost</a:t>
            </a:r>
            <a:r>
              <a:rPr lang="fr-BE" sz="3000" dirty="0">
                <a:solidFill>
                  <a:srgbClr val="1B2873"/>
                </a:solidFill>
                <a:latin typeface="Arial" panose="020B0604020202020204" pitchFamily="34" charset="0"/>
                <a:cs typeface="Arial" panose="020B0604020202020204" pitchFamily="34" charset="0"/>
              </a:rPr>
              <a:t> of Capital) = Coût moyen pondéré du capital</a:t>
            </a:r>
            <a:endParaRPr lang="fr-BE" sz="3000" dirty="0">
              <a:latin typeface="Calibri" panose="020F0502020204030204" pitchFamily="34" charset="0"/>
              <a:ea typeface="Times New Roman" panose="02020603050405020304" pitchFamily="18" charset="0"/>
            </a:endParaRPr>
          </a:p>
          <a:p>
            <a:pPr marL="0" indent="0" algn="just">
              <a:lnSpc>
                <a:spcPct val="110000"/>
              </a:lnSpc>
              <a:spcAft>
                <a:spcPts val="300"/>
              </a:spcAft>
              <a:buClr>
                <a:srgbClr val="1B2873"/>
              </a:buClr>
              <a:buNone/>
            </a:pPr>
            <a:r>
              <a:rPr lang="fr-BE" sz="3000" dirty="0">
                <a:solidFill>
                  <a:schemeClr val="accent2"/>
                </a:solidFill>
                <a:latin typeface="Calibri" panose="020F0502020204030204" pitchFamily="34" charset="0"/>
                <a:ea typeface="Times New Roman" panose="02020603050405020304" pitchFamily="18" charset="0"/>
              </a:rPr>
              <a:t>Rappel = le taux de rentabilité annuel moyen attendu par les actionnaires et les créanciers en retour de leur investissement =&gt; « coût de l’argent  » pour une entreprise.</a:t>
            </a:r>
            <a:endParaRPr lang="fr-BE" sz="3000" dirty="0">
              <a:solidFill>
                <a:schemeClr val="accent2"/>
              </a:solidFill>
              <a:latin typeface="Arial" panose="020B0604020202020204" pitchFamily="34" charset="0"/>
              <a:cs typeface="Arial" panose="020B0604020202020204" pitchFamily="34" charset="0"/>
            </a:endParaRPr>
          </a:p>
          <a:p>
            <a:pPr marL="0" indent="0" algn="just">
              <a:lnSpc>
                <a:spcPct val="110000"/>
              </a:lnSpc>
              <a:spcAft>
                <a:spcPts val="300"/>
              </a:spcAft>
              <a:buClr>
                <a:srgbClr val="1B2873"/>
              </a:buClr>
              <a:buNone/>
            </a:pPr>
            <a:endParaRPr lang="fr-BE" altLang="fr-FR" sz="1200" dirty="0">
              <a:solidFill>
                <a:srgbClr val="FF0000"/>
              </a:solidFill>
            </a:endParaRPr>
          </a:p>
        </p:txBody>
      </p:sp>
      <p:sp>
        <p:nvSpPr>
          <p:cNvPr id="47109" name="Espace réservé du numéro de diapositive 5">
            <a:extLst>
              <a:ext uri="{FF2B5EF4-FFF2-40B4-BE49-F238E27FC236}">
                <a16:creationId xmlns:a16="http://schemas.microsoft.com/office/drawing/2014/main" id="{273EF544-5091-4328-A68F-49F0C5AEB84A}"/>
              </a:ext>
            </a:extLst>
          </p:cNvPr>
          <p:cNvSpPr txBox="1">
            <a:spLocks noGrp="1"/>
          </p:cNvSpPr>
          <p:nvPr/>
        </p:nvSpPr>
        <p:spPr bwMode="auto">
          <a:xfrm>
            <a:off x="1206105" y="5538788"/>
            <a:ext cx="44053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fontAlgn="auto">
              <a:spcBef>
                <a:spcPct val="0"/>
              </a:spcBef>
              <a:spcAft>
                <a:spcPts val="0"/>
              </a:spcAft>
              <a:buClrTx/>
              <a:buSzTx/>
              <a:buNone/>
            </a:pPr>
            <a:fld id="{62DDE442-EFA7-4073-8632-4D4ABD109DA2}" type="slidenum">
              <a:rPr lang="fr-FR" altLang="fr-FR" sz="1950" b="1">
                <a:solidFill>
                  <a:prstClr val="white"/>
                </a:solidFill>
              </a:rPr>
              <a:pPr fontAlgn="auto">
                <a:spcBef>
                  <a:spcPct val="0"/>
                </a:spcBef>
                <a:spcAft>
                  <a:spcPts val="0"/>
                </a:spcAft>
                <a:buClrTx/>
                <a:buSzTx/>
                <a:buNone/>
              </a:pPr>
              <a:t>28</a:t>
            </a:fld>
            <a:endParaRPr lang="fr-FR" altLang="fr-FR" sz="1950" b="1">
              <a:solidFill>
                <a:prstClr val="white"/>
              </a:solidFill>
            </a:endParaRPr>
          </a:p>
        </p:txBody>
      </p:sp>
      <p:pic>
        <p:nvPicPr>
          <p:cNvPr id="10" name="Picture 2">
            <a:extLst>
              <a:ext uri="{FF2B5EF4-FFF2-40B4-BE49-F238E27FC236}">
                <a16:creationId xmlns:a16="http://schemas.microsoft.com/office/drawing/2014/main" id="{991E27AB-6D25-4569-8E16-BBD0BAA42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95" y="5814728"/>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a:extLst>
              <a:ext uri="{FF2B5EF4-FFF2-40B4-BE49-F238E27FC236}">
                <a16:creationId xmlns:a16="http://schemas.microsoft.com/office/drawing/2014/main" id="{04D3EDAC-DF6B-45B7-8B38-9FF16788EBE4}"/>
              </a:ext>
            </a:extLst>
          </p:cNvPr>
          <p:cNvPicPr>
            <a:picLocks noChangeAspect="1"/>
          </p:cNvPicPr>
          <p:nvPr/>
        </p:nvPicPr>
        <p:blipFill>
          <a:blip r:embed="rId4"/>
          <a:stretch>
            <a:fillRect/>
          </a:stretch>
        </p:blipFill>
        <p:spPr>
          <a:xfrm>
            <a:off x="7345564" y="5746987"/>
            <a:ext cx="1341236" cy="457240"/>
          </a:xfrm>
          <a:prstGeom prst="rect">
            <a:avLst/>
          </a:prstGeom>
        </p:spPr>
      </p:pic>
    </p:spTree>
    <p:extLst>
      <p:ext uri="{BB962C8B-B14F-4D97-AF65-F5344CB8AC3E}">
        <p14:creationId xmlns:p14="http://schemas.microsoft.com/office/powerpoint/2010/main" val="235974579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Test de sensitivité du WAAC  </a:t>
            </a:r>
          </a:p>
        </p:txBody>
      </p:sp>
      <p:pic>
        <p:nvPicPr>
          <p:cNvPr id="6" name="Espace réservé du contenu 5"/>
          <p:cNvPicPr>
            <a:picLocks noGrp="1" noChangeAspect="1"/>
          </p:cNvPicPr>
          <p:nvPr>
            <p:ph sz="half" idx="1"/>
          </p:nvPr>
        </p:nvPicPr>
        <p:blipFill>
          <a:blip r:embed="rId3"/>
          <a:stretch>
            <a:fillRect/>
          </a:stretch>
        </p:blipFill>
        <p:spPr>
          <a:xfrm>
            <a:off x="122312" y="1406095"/>
            <a:ext cx="3657600" cy="1343467"/>
          </a:xfrm>
          <a:prstGeom prst="rect">
            <a:avLst/>
          </a:prstGeom>
        </p:spPr>
      </p:pic>
      <p:pic>
        <p:nvPicPr>
          <p:cNvPr id="7" name="Image 6"/>
          <p:cNvPicPr>
            <a:picLocks noChangeAspect="1"/>
          </p:cNvPicPr>
          <p:nvPr/>
        </p:nvPicPr>
        <p:blipFill>
          <a:blip r:embed="rId4"/>
          <a:stretch>
            <a:fillRect/>
          </a:stretch>
        </p:blipFill>
        <p:spPr>
          <a:xfrm>
            <a:off x="3381749" y="1430432"/>
            <a:ext cx="3926555" cy="1091675"/>
          </a:xfrm>
          <a:prstGeom prst="rect">
            <a:avLst/>
          </a:prstGeom>
        </p:spPr>
      </p:pic>
      <p:pic>
        <p:nvPicPr>
          <p:cNvPr id="8" name="Image 7"/>
          <p:cNvPicPr>
            <a:picLocks noChangeAspect="1"/>
          </p:cNvPicPr>
          <p:nvPr/>
        </p:nvPicPr>
        <p:blipFill>
          <a:blip r:embed="rId5"/>
          <a:stretch>
            <a:fillRect/>
          </a:stretch>
        </p:blipFill>
        <p:spPr>
          <a:xfrm>
            <a:off x="179512" y="2877451"/>
            <a:ext cx="3600400" cy="1490419"/>
          </a:xfrm>
          <a:prstGeom prst="rect">
            <a:avLst/>
          </a:prstGeom>
        </p:spPr>
      </p:pic>
      <p:pic>
        <p:nvPicPr>
          <p:cNvPr id="9" name="Image 8"/>
          <p:cNvPicPr>
            <a:picLocks noChangeAspect="1"/>
          </p:cNvPicPr>
          <p:nvPr/>
        </p:nvPicPr>
        <p:blipFill>
          <a:blip r:embed="rId6"/>
          <a:stretch>
            <a:fillRect/>
          </a:stretch>
        </p:blipFill>
        <p:spPr>
          <a:xfrm>
            <a:off x="3580829" y="2873565"/>
            <a:ext cx="3528393" cy="659869"/>
          </a:xfrm>
          <a:prstGeom prst="rect">
            <a:avLst/>
          </a:prstGeom>
        </p:spPr>
      </p:pic>
      <p:pic>
        <p:nvPicPr>
          <p:cNvPr id="10" name="Image 9"/>
          <p:cNvPicPr>
            <a:picLocks noChangeAspect="1"/>
          </p:cNvPicPr>
          <p:nvPr/>
        </p:nvPicPr>
        <p:blipFill>
          <a:blip r:embed="rId7"/>
          <a:stretch>
            <a:fillRect/>
          </a:stretch>
        </p:blipFill>
        <p:spPr>
          <a:xfrm>
            <a:off x="1907704" y="4495758"/>
            <a:ext cx="4824536" cy="1813561"/>
          </a:xfrm>
          <a:prstGeom prst="rect">
            <a:avLst/>
          </a:prstGeom>
        </p:spPr>
      </p:pic>
    </p:spTree>
    <p:extLst>
      <p:ext uri="{BB962C8B-B14F-4D97-AF65-F5344CB8AC3E}">
        <p14:creationId xmlns:p14="http://schemas.microsoft.com/office/powerpoint/2010/main" val="216196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5275EB2-BD71-4610-B773-76CDB2558E89}"/>
              </a:ext>
            </a:extLst>
          </p:cNvPr>
          <p:cNvPicPr>
            <a:picLocks noChangeAspect="1"/>
          </p:cNvPicPr>
          <p:nvPr/>
        </p:nvPicPr>
        <p:blipFill>
          <a:blip r:embed="rId3"/>
          <a:stretch>
            <a:fillRect/>
          </a:stretch>
        </p:blipFill>
        <p:spPr>
          <a:xfrm>
            <a:off x="2143292" y="2744028"/>
            <a:ext cx="4857416" cy="2276916"/>
          </a:xfrm>
          <a:prstGeom prst="rect">
            <a:avLst/>
          </a:prstGeom>
        </p:spPr>
      </p:pic>
      <p:sp>
        <p:nvSpPr>
          <p:cNvPr id="43013" name="Espace réservé du numéro de diapositive 5">
            <a:extLst>
              <a:ext uri="{FF2B5EF4-FFF2-40B4-BE49-F238E27FC236}">
                <a16:creationId xmlns:a16="http://schemas.microsoft.com/office/drawing/2014/main" id="{C4D7FDEC-DBE3-4894-A8DB-6502DBFDD379}"/>
              </a:ext>
            </a:extLst>
          </p:cNvPr>
          <p:cNvSpPr txBox="1">
            <a:spLocks noGrp="1"/>
          </p:cNvSpPr>
          <p:nvPr/>
        </p:nvSpPr>
        <p:spPr bwMode="auto">
          <a:xfrm>
            <a:off x="1206105" y="5538788"/>
            <a:ext cx="44053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fontAlgn="auto">
              <a:spcBef>
                <a:spcPct val="0"/>
              </a:spcBef>
              <a:spcAft>
                <a:spcPts val="600"/>
              </a:spcAft>
              <a:buClrTx/>
              <a:buSzTx/>
              <a:buNone/>
            </a:pPr>
            <a:fld id="{1A7EE2CA-8F6B-4970-8C38-6F9204264082}" type="slidenum">
              <a:rPr lang="fr-FR" altLang="fr-FR" sz="1950" b="1">
                <a:solidFill>
                  <a:prstClr val="white"/>
                </a:solidFill>
              </a:rPr>
              <a:pPr fontAlgn="auto">
                <a:spcBef>
                  <a:spcPct val="0"/>
                </a:spcBef>
                <a:spcAft>
                  <a:spcPts val="600"/>
                </a:spcAft>
                <a:buClrTx/>
                <a:buSzTx/>
                <a:buNone/>
              </a:pPr>
              <a:t>3</a:t>
            </a:fld>
            <a:endParaRPr lang="fr-FR" altLang="fr-FR" sz="1950" b="1">
              <a:solidFill>
                <a:prstClr val="white"/>
              </a:solidFill>
            </a:endParaRPr>
          </a:p>
        </p:txBody>
      </p:sp>
      <p:sp>
        <p:nvSpPr>
          <p:cNvPr id="43014" name="AutoShape 2">
            <a:extLst>
              <a:ext uri="{FF2B5EF4-FFF2-40B4-BE49-F238E27FC236}">
                <a16:creationId xmlns:a16="http://schemas.microsoft.com/office/drawing/2014/main" id="{8FE43EA8-D006-42A7-B422-681C5D6AA4AC}"/>
              </a:ext>
            </a:extLst>
          </p:cNvPr>
          <p:cNvSpPr>
            <a:spLocks noGrp="1" noChangeArrowheads="1"/>
          </p:cNvSpPr>
          <p:nvPr>
            <p:ph type="title"/>
          </p:nvPr>
        </p:nvSpPr>
        <p:spPr/>
        <p:txBody>
          <a:bodyPr>
            <a:normAutofit/>
          </a:bodyPr>
          <a:lstStyle/>
          <a:p>
            <a:pPr algn="ctr" eaLnBrk="1" hangingPunct="1"/>
            <a:r>
              <a:rPr lang="fr-FR" altLang="fr-FR" sz="3000" dirty="0">
                <a:solidFill>
                  <a:srgbClr val="1B2873"/>
                </a:solidFill>
                <a:latin typeface="Arial" panose="020B0604020202020204" pitchFamily="34" charset="0"/>
                <a:cs typeface="Arial" panose="020B0604020202020204" pitchFamily="34" charset="0"/>
              </a:rPr>
              <a:t>Les redressements comptables</a:t>
            </a:r>
          </a:p>
        </p:txBody>
      </p:sp>
      <p:pic>
        <p:nvPicPr>
          <p:cNvPr id="12" name="Picture 2">
            <a:extLst>
              <a:ext uri="{FF2B5EF4-FFF2-40B4-BE49-F238E27FC236}">
                <a16:creationId xmlns:a16="http://schemas.microsoft.com/office/drawing/2014/main" id="{9AA81174-3EF2-43D2-93A0-EF787D5A5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250372"/>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a:extLst>
              <a:ext uri="{FF2B5EF4-FFF2-40B4-BE49-F238E27FC236}">
                <a16:creationId xmlns:a16="http://schemas.microsoft.com/office/drawing/2014/main" id="{582D783A-D144-4FD2-8522-E16556A55839}"/>
              </a:ext>
            </a:extLst>
          </p:cNvPr>
          <p:cNvPicPr>
            <a:picLocks noChangeAspect="1"/>
          </p:cNvPicPr>
          <p:nvPr/>
        </p:nvPicPr>
        <p:blipFill>
          <a:blip r:embed="rId5"/>
          <a:stretch>
            <a:fillRect/>
          </a:stretch>
        </p:blipFill>
        <p:spPr>
          <a:xfrm>
            <a:off x="7455687" y="5310824"/>
            <a:ext cx="1341236" cy="457240"/>
          </a:xfrm>
          <a:prstGeom prst="rect">
            <a:avLst/>
          </a:prstGeom>
        </p:spPr>
      </p:pic>
    </p:spTree>
    <p:extLst>
      <p:ext uri="{BB962C8B-B14F-4D97-AF65-F5344CB8AC3E}">
        <p14:creationId xmlns:p14="http://schemas.microsoft.com/office/powerpoint/2010/main" val="165809471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AutoShape 2">
            <a:extLst>
              <a:ext uri="{FF2B5EF4-FFF2-40B4-BE49-F238E27FC236}">
                <a16:creationId xmlns:a16="http://schemas.microsoft.com/office/drawing/2014/main" id="{D04F5233-8E09-478C-A242-14C8ACCB7E0A}"/>
              </a:ext>
            </a:extLst>
          </p:cNvPr>
          <p:cNvSpPr>
            <a:spLocks noGrp="1" noChangeArrowheads="1"/>
          </p:cNvSpPr>
          <p:nvPr>
            <p:ph type="title"/>
          </p:nvPr>
        </p:nvSpPr>
        <p:spPr>
          <a:xfrm>
            <a:off x="457200" y="1428750"/>
            <a:ext cx="8229600" cy="800100"/>
          </a:xfrm>
        </p:spPr>
        <p:txBody>
          <a:bodyPr>
            <a:normAutofit/>
          </a:bodyPr>
          <a:lstStyle/>
          <a:p>
            <a:pPr algn="ctr" eaLnBrk="1" hangingPunct="1"/>
            <a:r>
              <a:rPr lang="fr-FR" altLang="fr-FR" sz="3000" dirty="0">
                <a:solidFill>
                  <a:srgbClr val="1B2873"/>
                </a:solidFill>
                <a:latin typeface="Arial" panose="020B0604020202020204" pitchFamily="34" charset="0"/>
                <a:cs typeface="Arial" panose="020B0604020202020204" pitchFamily="34" charset="0"/>
              </a:rPr>
              <a:t>La somme des valeurs</a:t>
            </a:r>
          </a:p>
        </p:txBody>
      </p:sp>
      <p:sp>
        <p:nvSpPr>
          <p:cNvPr id="55303" name="Rectangle 3">
            <a:extLst>
              <a:ext uri="{FF2B5EF4-FFF2-40B4-BE49-F238E27FC236}">
                <a16:creationId xmlns:a16="http://schemas.microsoft.com/office/drawing/2014/main" id="{A11274E1-D03E-4EF7-9809-A80722A521A4}"/>
              </a:ext>
            </a:extLst>
          </p:cNvPr>
          <p:cNvSpPr>
            <a:spLocks noGrp="1" noChangeArrowheads="1"/>
          </p:cNvSpPr>
          <p:nvPr>
            <p:ph idx="1"/>
          </p:nvPr>
        </p:nvSpPr>
        <p:spPr>
          <a:xfrm>
            <a:off x="457200" y="2117694"/>
            <a:ext cx="8229600" cy="3243834"/>
          </a:xfrm>
        </p:spPr>
        <p:txBody>
          <a:bodyPr>
            <a:noAutofit/>
          </a:bodyPr>
          <a:lstStyle/>
          <a:p>
            <a:pPr algn="just">
              <a:lnSpc>
                <a:spcPct val="110000"/>
              </a:lnSpc>
              <a:spcBef>
                <a:spcPts val="600"/>
              </a:spcBef>
              <a:spcAft>
                <a:spcPts val="600"/>
              </a:spcAft>
              <a:buClr>
                <a:srgbClr val="1B2873"/>
              </a:buClr>
              <a:buFont typeface="Courier New" panose="02070309020205020404" pitchFamily="49" charset="0"/>
              <a:buChar char="o"/>
            </a:pPr>
            <a:endParaRPr lang="fr-FR" altLang="fr-FR" sz="100" dirty="0"/>
          </a:p>
          <a:p>
            <a:pPr algn="just">
              <a:lnSpc>
                <a:spcPct val="110000"/>
              </a:lnSpc>
              <a:spcBef>
                <a:spcPts val="600"/>
              </a:spcBef>
              <a:spcAft>
                <a:spcPts val="600"/>
              </a:spcAft>
              <a:buClr>
                <a:srgbClr val="1B2873"/>
              </a:buClr>
              <a:buFont typeface="Courier New" panose="02070309020205020404" pitchFamily="49" charset="0"/>
              <a:buChar char="o"/>
            </a:pPr>
            <a:r>
              <a:rPr lang="fr-FR" sz="1200" b="1" dirty="0">
                <a:solidFill>
                  <a:srgbClr val="1B2873"/>
                </a:solidFill>
              </a:rPr>
              <a:t>EBITDA * Multiple - Dette nette = Valeur entreprise</a:t>
            </a:r>
          </a:p>
          <a:p>
            <a:pPr marL="411480" lvl="1" indent="0" algn="just">
              <a:lnSpc>
                <a:spcPct val="110000"/>
              </a:lnSpc>
              <a:spcBef>
                <a:spcPts val="600"/>
              </a:spcBef>
              <a:spcAft>
                <a:spcPts val="600"/>
              </a:spcAft>
              <a:buClr>
                <a:srgbClr val="1B2873"/>
              </a:buClr>
              <a:buNone/>
            </a:pPr>
            <a:r>
              <a:rPr lang="fr-FR" sz="1000" dirty="0"/>
              <a:t>La dette nette est déterminée par la différence entre la dette portant intérêt et la position de trésorerie de la société</a:t>
            </a:r>
          </a:p>
          <a:p>
            <a:pPr algn="just">
              <a:lnSpc>
                <a:spcPct val="110000"/>
              </a:lnSpc>
              <a:spcBef>
                <a:spcPts val="600"/>
              </a:spcBef>
              <a:spcAft>
                <a:spcPts val="600"/>
              </a:spcAft>
              <a:buClr>
                <a:srgbClr val="1B2873"/>
              </a:buClr>
              <a:buFont typeface="Courier New" panose="02070309020205020404" pitchFamily="49" charset="0"/>
              <a:buChar char="o"/>
            </a:pPr>
            <a:endParaRPr lang="fr-FR" sz="1400" dirty="0"/>
          </a:p>
          <a:p>
            <a:pPr marL="360363" indent="0" algn="just">
              <a:lnSpc>
                <a:spcPct val="110000"/>
              </a:lnSpc>
              <a:spcBef>
                <a:spcPts val="600"/>
              </a:spcBef>
              <a:spcAft>
                <a:spcPts val="600"/>
              </a:spcAft>
              <a:buClr>
                <a:srgbClr val="1B2873"/>
              </a:buClr>
              <a:buNone/>
            </a:pPr>
            <a:endParaRPr lang="fr-FR" sz="1200" dirty="0"/>
          </a:p>
          <a:p>
            <a:pPr marL="630238" indent="-269875" algn="just">
              <a:lnSpc>
                <a:spcPct val="110000"/>
              </a:lnSpc>
              <a:spcBef>
                <a:spcPts val="600"/>
              </a:spcBef>
              <a:spcAft>
                <a:spcPts val="600"/>
              </a:spcAft>
              <a:buFont typeface="Wingdings" panose="05000000000000000000" pitchFamily="2" charset="2"/>
              <a:buChar char="Ø"/>
            </a:pPr>
            <a:endParaRPr lang="fr-FR" sz="100" dirty="0"/>
          </a:p>
        </p:txBody>
      </p:sp>
      <p:sp>
        <p:nvSpPr>
          <p:cNvPr id="55301" name="Espace réservé du numéro de diapositive 5">
            <a:extLst>
              <a:ext uri="{FF2B5EF4-FFF2-40B4-BE49-F238E27FC236}">
                <a16:creationId xmlns:a16="http://schemas.microsoft.com/office/drawing/2014/main" id="{9247A85D-926F-4456-8A6A-1ED06E9E6766}"/>
              </a:ext>
            </a:extLst>
          </p:cNvPr>
          <p:cNvSpPr txBox="1">
            <a:spLocks noGrp="1"/>
          </p:cNvSpPr>
          <p:nvPr/>
        </p:nvSpPr>
        <p:spPr bwMode="auto">
          <a:xfrm>
            <a:off x="1206105" y="5538788"/>
            <a:ext cx="44053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fontAlgn="auto">
              <a:spcBef>
                <a:spcPct val="0"/>
              </a:spcBef>
              <a:spcAft>
                <a:spcPts val="0"/>
              </a:spcAft>
              <a:buClrTx/>
              <a:buSzTx/>
              <a:buNone/>
            </a:pPr>
            <a:fld id="{CAFDC5C0-E654-475D-AA12-98B1C066450A}" type="slidenum">
              <a:rPr lang="fr-FR" altLang="fr-FR" sz="1950" b="1">
                <a:solidFill>
                  <a:prstClr val="white"/>
                </a:solidFill>
              </a:rPr>
              <a:pPr fontAlgn="auto">
                <a:spcBef>
                  <a:spcPct val="0"/>
                </a:spcBef>
                <a:spcAft>
                  <a:spcPts val="0"/>
                </a:spcAft>
                <a:buClrTx/>
                <a:buSzTx/>
                <a:buNone/>
              </a:pPr>
              <a:t>30</a:t>
            </a:fld>
            <a:endParaRPr lang="fr-FR" altLang="fr-FR" sz="1950" b="1">
              <a:solidFill>
                <a:prstClr val="white"/>
              </a:solidFill>
            </a:endParaRPr>
          </a:p>
        </p:txBody>
      </p:sp>
      <p:pic>
        <p:nvPicPr>
          <p:cNvPr id="4" name="Picture 2">
            <a:extLst>
              <a:ext uri="{FF2B5EF4-FFF2-40B4-BE49-F238E27FC236}">
                <a16:creationId xmlns:a16="http://schemas.microsoft.com/office/drawing/2014/main" id="{FB15E6CD-DDEA-4342-B991-BFA4699ED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0372"/>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a:extLst>
              <a:ext uri="{FF2B5EF4-FFF2-40B4-BE49-F238E27FC236}">
                <a16:creationId xmlns:a16="http://schemas.microsoft.com/office/drawing/2014/main" id="{1E1302E7-0924-4EF0-BA78-93AFFDFE8FA3}"/>
              </a:ext>
            </a:extLst>
          </p:cNvPr>
          <p:cNvPicPr>
            <a:picLocks noChangeAspect="1"/>
          </p:cNvPicPr>
          <p:nvPr/>
        </p:nvPicPr>
        <p:blipFill>
          <a:blip r:embed="rId4"/>
          <a:stretch>
            <a:fillRect/>
          </a:stretch>
        </p:blipFill>
        <p:spPr>
          <a:xfrm>
            <a:off x="7652384" y="5426439"/>
            <a:ext cx="1341236" cy="457240"/>
          </a:xfrm>
          <a:prstGeom prst="rect">
            <a:avLst/>
          </a:prstGeom>
        </p:spPr>
      </p:pic>
      <p:pic>
        <p:nvPicPr>
          <p:cNvPr id="2" name="Image 1">
            <a:extLst>
              <a:ext uri="{FF2B5EF4-FFF2-40B4-BE49-F238E27FC236}">
                <a16:creationId xmlns:a16="http://schemas.microsoft.com/office/drawing/2014/main" id="{D847052D-3600-414A-8FC5-5A2AAF9986C4}"/>
              </a:ext>
            </a:extLst>
          </p:cNvPr>
          <p:cNvPicPr>
            <a:picLocks noChangeAspect="1"/>
          </p:cNvPicPr>
          <p:nvPr/>
        </p:nvPicPr>
        <p:blipFill>
          <a:blip r:embed="rId5"/>
          <a:stretch>
            <a:fillRect/>
          </a:stretch>
        </p:blipFill>
        <p:spPr>
          <a:xfrm>
            <a:off x="3149623" y="2979753"/>
            <a:ext cx="2844755" cy="2446686"/>
          </a:xfrm>
          <a:prstGeom prst="rect">
            <a:avLst/>
          </a:prstGeom>
        </p:spPr>
      </p:pic>
    </p:spTree>
    <p:extLst>
      <p:ext uri="{BB962C8B-B14F-4D97-AF65-F5344CB8AC3E}">
        <p14:creationId xmlns:p14="http://schemas.microsoft.com/office/powerpoint/2010/main" val="131495421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nl-BE" sz="3200" dirty="0" err="1">
                <a:solidFill>
                  <a:schemeClr val="bg1"/>
                </a:solidFill>
              </a:rPr>
              <a:t>Apprendre</a:t>
            </a:r>
            <a:r>
              <a:rPr lang="nl-BE" sz="3200" dirty="0">
                <a:solidFill>
                  <a:schemeClr val="bg1"/>
                </a:solidFill>
              </a:rPr>
              <a:t> à faire </a:t>
            </a:r>
            <a:r>
              <a:rPr lang="nl-BE" sz="3200" dirty="0" err="1">
                <a:solidFill>
                  <a:schemeClr val="bg1"/>
                </a:solidFill>
              </a:rPr>
              <a:t>un</a:t>
            </a:r>
            <a:r>
              <a:rPr lang="nl-BE" sz="3200" dirty="0">
                <a:solidFill>
                  <a:schemeClr val="bg1"/>
                </a:solidFill>
              </a:rPr>
              <a:t> DCF pour </a:t>
            </a:r>
            <a:r>
              <a:rPr lang="nl-BE" sz="3200" dirty="0" err="1">
                <a:solidFill>
                  <a:schemeClr val="bg1"/>
                </a:solidFill>
              </a:rPr>
              <a:t>une</a:t>
            </a:r>
            <a:r>
              <a:rPr lang="nl-BE" sz="3200" dirty="0">
                <a:solidFill>
                  <a:schemeClr val="bg1"/>
                </a:solidFill>
              </a:rPr>
              <a:t> </a:t>
            </a:r>
            <a:r>
              <a:rPr lang="nl-BE" sz="3200" dirty="0" err="1">
                <a:solidFill>
                  <a:schemeClr val="bg1"/>
                </a:solidFill>
              </a:rPr>
              <a:t>entreprise</a:t>
            </a:r>
            <a:r>
              <a:rPr lang="nl-BE" sz="3200" dirty="0">
                <a:solidFill>
                  <a:schemeClr val="bg1"/>
                </a:solidFill>
              </a:rPr>
              <a:t> en </a:t>
            </a:r>
            <a:r>
              <a:rPr lang="nl-BE" sz="3200" dirty="0" err="1">
                <a:solidFill>
                  <a:schemeClr val="bg1"/>
                </a:solidFill>
              </a:rPr>
              <a:t>difficulté</a:t>
            </a:r>
            <a:endParaRPr lang="fr-FR" sz="3200" dirty="0">
              <a:solidFill>
                <a:schemeClr val="bg1"/>
              </a:solidFill>
            </a:endParaRPr>
          </a:p>
        </p:txBody>
      </p:sp>
    </p:spTree>
    <p:extLst>
      <p:ext uri="{BB962C8B-B14F-4D97-AF65-F5344CB8AC3E}">
        <p14:creationId xmlns:p14="http://schemas.microsoft.com/office/powerpoint/2010/main" val="1548158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Prime de </a:t>
            </a:r>
            <a:r>
              <a:rPr lang="nl-BE" dirty="0" err="1"/>
              <a:t>détresse</a:t>
            </a:r>
            <a:r>
              <a:rPr lang="nl-BE" dirty="0"/>
              <a:t> : doctrine </a:t>
            </a:r>
            <a:endParaRPr lang="fr-BE" dirty="0"/>
          </a:p>
        </p:txBody>
      </p:sp>
      <p:sp>
        <p:nvSpPr>
          <p:cNvPr id="3" name="Espace réservé du contenu 2"/>
          <p:cNvSpPr>
            <a:spLocks noGrp="1"/>
          </p:cNvSpPr>
          <p:nvPr>
            <p:ph sz="half" idx="1"/>
          </p:nvPr>
        </p:nvSpPr>
        <p:spPr>
          <a:xfrm>
            <a:off x="498518" y="1124744"/>
            <a:ext cx="7889906" cy="5472608"/>
          </a:xfrm>
        </p:spPr>
        <p:txBody>
          <a:bodyPr>
            <a:noAutofit/>
          </a:bodyPr>
          <a:lstStyle/>
          <a:p>
            <a:pPr>
              <a:lnSpc>
                <a:spcPct val="120000"/>
              </a:lnSpc>
              <a:spcBef>
                <a:spcPts val="600"/>
              </a:spcBef>
            </a:pPr>
            <a:r>
              <a:rPr lang="fr-BE" sz="900" b="1" dirty="0" err="1"/>
              <a:t>Ia</a:t>
            </a:r>
            <a:r>
              <a:rPr lang="fr-BE" sz="900" b="1" dirty="0"/>
              <a:t> doctrine spécialisée anglo-saxonne retient le concept de MODIFIED DISCONTED CASH FLOW ou MDCF . C’est le DCF affecté d’une prime de détresse spécifique dans le facteur ALPHA parfois appelée </a:t>
            </a:r>
          </a:p>
          <a:p>
            <a:pPr lvl="1">
              <a:lnSpc>
                <a:spcPct val="120000"/>
              </a:lnSpc>
            </a:pPr>
            <a:r>
              <a:rPr lang="fr-BE" sz="900" dirty="0"/>
              <a:t>IRATNER I, GRANT STEIN &amp; JOHN WEITNAUER,  Business évaluation and </a:t>
            </a:r>
            <a:r>
              <a:rPr lang="fr-BE" sz="900" dirty="0" err="1"/>
              <a:t>Bankruptcy</a:t>
            </a:r>
            <a:r>
              <a:rPr lang="fr-BE" sz="900" dirty="0"/>
              <a:t>” </a:t>
            </a:r>
            <a:r>
              <a:rPr lang="fr-BE" sz="900" dirty="0" err="1"/>
              <a:t>Wiley</a:t>
            </a:r>
            <a:r>
              <a:rPr lang="fr-BE" sz="900" dirty="0"/>
              <a:t> 2009, est tenant de la MDCF et présente  les méthodes admises aux Etats-Unis par les juges et par les instituts et organismes professionnels à travers des guidelines avalisées par les juges. Il y présente les 3 familles de méthodes d’évaluation. L’évaluation par la valeur des actifs, soit la valeur économique de rendement des actifs soit la valeur de remplacement de ces actifs  L’évaluation par la valeur des revenus, soit la méthode de capitalisation des cash-flow soit la méthode d’actualisation des cash-flow  L’évaluation par le marché, soit sur des transactions réelles comparables soit sur des notations et études de comparaison publiques</a:t>
            </a:r>
          </a:p>
          <a:p>
            <a:pPr lvl="1">
              <a:lnSpc>
                <a:spcPct val="120000"/>
              </a:lnSpc>
            </a:pPr>
            <a:r>
              <a:rPr lang="fr-BE" sz="900" dirty="0"/>
              <a:t>DAMADORAN de son côté, à la page 8, « The </a:t>
            </a:r>
            <a:r>
              <a:rPr lang="fr-BE" sz="900" dirty="0" err="1"/>
              <a:t>Dark</a:t>
            </a:r>
            <a:r>
              <a:rPr lang="fr-BE" sz="900" dirty="0"/>
              <a:t> </a:t>
            </a:r>
            <a:r>
              <a:rPr lang="fr-BE" sz="900" dirty="0" err="1"/>
              <a:t>Side</a:t>
            </a:r>
            <a:r>
              <a:rPr lang="fr-BE" sz="900" dirty="0"/>
              <a:t> of </a:t>
            </a:r>
            <a:r>
              <a:rPr lang="fr-BE" sz="900" dirty="0" err="1"/>
              <a:t>Valuation</a:t>
            </a:r>
            <a:r>
              <a:rPr lang="fr-BE" sz="900" dirty="0"/>
              <a:t> » Pearson Ed 2010, rappelle que cette évaluation dépend de la position de l’entreprise sur le cycle de la vie économique, même si elle est en difficulté, puisque des entreprises de chacune de ces périodes de la vie des entreprises dans un cycle de vie peuvent être confrontées à des difficultés à savoir </a:t>
            </a:r>
          </a:p>
          <a:p>
            <a:pPr lvl="1">
              <a:lnSpc>
                <a:spcPct val="120000"/>
              </a:lnSpc>
            </a:pPr>
            <a:r>
              <a:rPr lang="fr-BE" sz="900" dirty="0"/>
              <a:t> </a:t>
            </a:r>
            <a:r>
              <a:rPr lang="fr-BE" sz="900" dirty="0" err="1"/>
              <a:t>Israel</a:t>
            </a:r>
            <a:r>
              <a:rPr lang="fr-BE" sz="900" dirty="0"/>
              <a:t> Shaked et Robert F. Reilly, dans « A </a:t>
            </a:r>
            <a:r>
              <a:rPr lang="fr-BE" sz="900" dirty="0" err="1"/>
              <a:t>Practical</a:t>
            </a:r>
            <a:r>
              <a:rPr lang="fr-BE" sz="900" dirty="0"/>
              <a:t> Guide to </a:t>
            </a:r>
            <a:r>
              <a:rPr lang="fr-BE" sz="900" dirty="0" err="1"/>
              <a:t>Bankruptcy</a:t>
            </a:r>
            <a:r>
              <a:rPr lang="fr-BE" sz="900" dirty="0"/>
              <a:t> Valuation » apportent au débat des apports essentiels à savoir   Il faut d’abord distinguer les natures d’activités : services ou biens, financières ou productions, cycliques ou commodités, services essentiels ou utilité marginale, actifs tangibles ou intangibles, émergeantes sur le plan de leur produits ou produit mature, entreprises à unique segment, hétérogènes ou globales  Il faut percevoir les risques spécifiques de l’exercice : la période où l’évaluation est faite et les </a:t>
            </a:r>
            <a:r>
              <a:rPr lang="fr-BE" sz="900" dirty="0" err="1"/>
              <a:t>forecast</a:t>
            </a:r>
            <a:r>
              <a:rPr lang="fr-BE" sz="900" dirty="0"/>
              <a:t> utilisés, les sources externes d’information, la confiance dans le management pour ses estimations, les incohérences de l’exercice mathématique ou l’ignorance des paliers et des effets ciseaux, l’évaluation de l’extraordinaire ou de l’ordinaire, les effets des paradigmes utilisés, les black box.</a:t>
            </a:r>
          </a:p>
          <a:p>
            <a:pPr lvl="1">
              <a:lnSpc>
                <a:spcPct val="120000"/>
              </a:lnSpc>
            </a:pPr>
            <a:r>
              <a:rPr lang="fr-BE" sz="900" dirty="0"/>
              <a:t>ISK GUPTA et CA VAIBHAV   Inde «  </a:t>
            </a:r>
            <a:r>
              <a:rPr lang="fr-BE" sz="900" dirty="0" err="1"/>
              <a:t>Distressed</a:t>
            </a:r>
            <a:r>
              <a:rPr lang="fr-BE" sz="900" dirty="0"/>
              <a:t> compagnies a </a:t>
            </a:r>
            <a:r>
              <a:rPr lang="fr-BE" sz="900" dirty="0" err="1"/>
              <a:t>study</a:t>
            </a:r>
            <a:r>
              <a:rPr lang="fr-BE" sz="900" dirty="0"/>
              <a:t> of considérations , </a:t>
            </a:r>
            <a:r>
              <a:rPr lang="fr-BE" sz="900" dirty="0" err="1"/>
              <a:t>approaches</a:t>
            </a:r>
            <a:r>
              <a:rPr lang="fr-BE" sz="900" dirty="0"/>
              <a:t> and Methods of Valuation »  La méthode </a:t>
            </a:r>
            <a:r>
              <a:rPr lang="fr-BE" sz="900" dirty="0" err="1"/>
              <a:t>Modified</a:t>
            </a:r>
            <a:r>
              <a:rPr lang="fr-BE" sz="900" dirty="0"/>
              <a:t> DCF est à utiliser : les perspectives financières en plusieurs scénarios repris selon des tests de sensitivité ( impact des frais fixes et variables) sont affecté d’une probabilité de survenance de manière raisonnable . On applique un taux de prime de détresse qui reflète la probabilité de défaut par exemple en déduisant du coût de la dette avant impôt pour des entreprises en difficulté le taux de la dette pour des entreprises normales La valeur est donc la valeur DCF en situation normale de marché +la probabilité de distress  Les facteurs classiques d’évaluation peuvent être décotés : le Béta </a:t>
            </a:r>
            <a:r>
              <a:rPr lang="fr-BE" sz="900" dirty="0" err="1"/>
              <a:t>bottom</a:t>
            </a:r>
            <a:r>
              <a:rPr lang="fr-BE" sz="900" dirty="0"/>
              <a:t>-up est utilisé ( pour la même industrie mais re </a:t>
            </a:r>
            <a:r>
              <a:rPr lang="fr-BE" sz="900" dirty="0" err="1"/>
              <a:t>levered</a:t>
            </a:r>
            <a:r>
              <a:rPr lang="fr-BE" sz="900" dirty="0"/>
              <a:t> par le taux de risque financier) , le coût de la dette est calculé sur le taux de marché et l’impact fiscal écarté en raison de la probable existence de pertes fiscales , le </a:t>
            </a:r>
            <a:r>
              <a:rPr lang="fr-BE" sz="900" dirty="0" err="1"/>
              <a:t>leveradge</a:t>
            </a:r>
            <a:r>
              <a:rPr lang="fr-BE" sz="900" dirty="0"/>
              <a:t> de la dette sur le capital minimisé à la dette qui peut encore avoir cet impact  La méthode des coûts pour reconstituer un outil performant ( </a:t>
            </a:r>
            <a:r>
              <a:rPr lang="fr-BE" sz="900" dirty="0" err="1"/>
              <a:t>Cost</a:t>
            </a:r>
            <a:r>
              <a:rPr lang="fr-BE" sz="900" dirty="0"/>
              <a:t> </a:t>
            </a:r>
            <a:r>
              <a:rPr lang="fr-BE" sz="900" dirty="0" err="1"/>
              <a:t>Approach</a:t>
            </a:r>
            <a:r>
              <a:rPr lang="fr-BE" sz="900" dirty="0"/>
              <a:t>) peut être parfois utilisée : Valeur de remplacement des actifs ; valeur de reproduction c’est-à-dire les coûts autres qu’en actifs tangibles pour recréer de la valeur.</a:t>
            </a:r>
          </a:p>
        </p:txBody>
      </p:sp>
    </p:spTree>
    <p:extLst>
      <p:ext uri="{BB962C8B-B14F-4D97-AF65-F5344CB8AC3E}">
        <p14:creationId xmlns:p14="http://schemas.microsoft.com/office/powerpoint/2010/main" val="4031720127"/>
      </p:ext>
    </p:extLst>
  </p:cSld>
  <p:clrMapOvr>
    <a:masterClrMapping/>
  </p:clrMapOvr>
  <p:extLst>
    <p:ext uri="{6950BFC3-D8DA-4A85-94F7-54DA5524770B}">
      <p188:commentRel xmlns:p188="http://schemas.microsoft.com/office/powerpoint/2018/8/main" xmlns=""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Prime de </a:t>
            </a:r>
            <a:r>
              <a:rPr lang="nl-BE" dirty="0" err="1"/>
              <a:t>détresse</a:t>
            </a:r>
            <a:r>
              <a:rPr lang="nl-BE" dirty="0"/>
              <a:t> : doctrine </a:t>
            </a:r>
            <a:endParaRPr lang="fr-BE" dirty="0"/>
          </a:p>
        </p:txBody>
      </p:sp>
      <p:sp>
        <p:nvSpPr>
          <p:cNvPr id="3" name="Espace réservé du contenu 2"/>
          <p:cNvSpPr>
            <a:spLocks noGrp="1"/>
          </p:cNvSpPr>
          <p:nvPr>
            <p:ph sz="half" idx="1"/>
          </p:nvPr>
        </p:nvSpPr>
        <p:spPr>
          <a:xfrm>
            <a:off x="498518" y="1124744"/>
            <a:ext cx="7889906" cy="5472608"/>
          </a:xfrm>
        </p:spPr>
        <p:txBody>
          <a:bodyPr>
            <a:noAutofit/>
          </a:bodyPr>
          <a:lstStyle/>
          <a:p>
            <a:pPr>
              <a:lnSpc>
                <a:spcPct val="120000"/>
              </a:lnSpc>
              <a:spcBef>
                <a:spcPts val="600"/>
              </a:spcBef>
            </a:pPr>
            <a:r>
              <a:rPr lang="fr-BE" sz="900" b="1" dirty="0" err="1"/>
              <a:t>Ia</a:t>
            </a:r>
            <a:r>
              <a:rPr lang="fr-BE" sz="900" b="1" dirty="0"/>
              <a:t> doctrine spécialisée anglo-saxonne retient le concept de MODIFIED DISCONTED CASH FLOW ou MDCF . C’est le DCF affecté d’une prime de détresse spécifique dans le facteur ALPHA parfois appelée </a:t>
            </a:r>
          </a:p>
          <a:p>
            <a:pPr lvl="1">
              <a:lnSpc>
                <a:spcPct val="120000"/>
              </a:lnSpc>
            </a:pPr>
            <a:r>
              <a:rPr lang="fr-BE" sz="900" dirty="0"/>
              <a:t>Milan HRDY et </a:t>
            </a:r>
            <a:r>
              <a:rPr lang="fr-BE" sz="900" dirty="0" err="1"/>
              <a:t>Boshuslav</a:t>
            </a:r>
            <a:r>
              <a:rPr lang="fr-BE" sz="900" dirty="0"/>
              <a:t> SIMEK  , sur la même Question en Tchéquie, dans «  VALUATION OF THE COMPAGNY IN FINANCIAL DISTRESS» examine en particulier les entreprises en difficultés financières dans un contexte d’insolvabilité. Il propose une formule de calcul en MDCF dans les cas où l’entreprise ne modifie pas son activité mais que le retour à sa rentabilité ne dépend que d’un facteur temps et d’un facteur risque  Il propose aussi une formule de calcul en MDCF  dans le cas de la nécessité d’un changement fondamental de restructuration de l’activité et de la recherche de nouveaux marchés </a:t>
            </a:r>
          </a:p>
          <a:p>
            <a:pPr lvl="1">
              <a:lnSpc>
                <a:spcPct val="120000"/>
              </a:lnSpc>
            </a:pPr>
            <a:r>
              <a:rPr lang="fr-BE" sz="900" dirty="0" err="1"/>
              <a:t>Shaenee</a:t>
            </a:r>
            <a:r>
              <a:rPr lang="fr-BE" sz="900" dirty="0"/>
              <a:t> CONRADIE et Christiaan LAMPRECHT » A QSUANTITATIVE ANALYSIS OF VALUATION DISCLOSURE IN OUBLISHED B_USINESS RESCUE PLAN »   en Afrique du Sud . L’auteur analyse 55 cas entre 2013 et 2018 . Il établit une décote de valeur moyenne. </a:t>
            </a:r>
          </a:p>
        </p:txBody>
      </p:sp>
    </p:spTree>
    <p:extLst>
      <p:ext uri="{BB962C8B-B14F-4D97-AF65-F5344CB8AC3E}">
        <p14:creationId xmlns:p14="http://schemas.microsoft.com/office/powerpoint/2010/main" val="2717183065"/>
      </p:ext>
    </p:extLst>
  </p:cSld>
  <p:clrMapOvr>
    <a:masterClrMapping/>
  </p:clrMapOvr>
  <p:extLst>
    <p:ext uri="{6950BFC3-D8DA-4A85-94F7-54DA5524770B}">
      <p188:commentRel xmlns:p188="http://schemas.microsoft.com/office/powerpoint/2018/8/main" xmlns="" r:id="rId3"/>
    </p:ext>
  </p:extLst>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La </a:t>
            </a:r>
            <a:r>
              <a:rPr lang="nl-BE" dirty="0" err="1"/>
              <a:t>prédiction</a:t>
            </a:r>
            <a:r>
              <a:rPr lang="nl-BE" dirty="0"/>
              <a:t> de la </a:t>
            </a:r>
            <a:r>
              <a:rPr lang="nl-BE" dirty="0" err="1"/>
              <a:t>défaillance</a:t>
            </a:r>
            <a:r>
              <a:rPr lang="nl-BE" dirty="0"/>
              <a:t> </a:t>
            </a:r>
            <a:endParaRPr lang="fr-BE" dirty="0"/>
          </a:p>
        </p:txBody>
      </p:sp>
      <p:pic>
        <p:nvPicPr>
          <p:cNvPr id="4" name="Espace réservé du contenu 3"/>
          <p:cNvPicPr>
            <a:picLocks noGrp="1" noChangeAspect="1"/>
          </p:cNvPicPr>
          <p:nvPr>
            <p:ph sz="half" idx="1"/>
          </p:nvPr>
        </p:nvPicPr>
        <p:blipFill>
          <a:blip r:embed="rId4"/>
          <a:stretch>
            <a:fillRect/>
          </a:stretch>
        </p:blipFill>
        <p:spPr>
          <a:xfrm>
            <a:off x="971600" y="1340768"/>
            <a:ext cx="6192688" cy="3600400"/>
          </a:xfrm>
          <a:prstGeom prst="rect">
            <a:avLst/>
          </a:prstGeom>
        </p:spPr>
      </p:pic>
      <p:sp>
        <p:nvSpPr>
          <p:cNvPr id="5" name="Espace réservé du contenu 4"/>
          <p:cNvSpPr>
            <a:spLocks noGrp="1"/>
          </p:cNvSpPr>
          <p:nvPr>
            <p:ph sz="half" idx="14"/>
          </p:nvPr>
        </p:nvSpPr>
        <p:spPr>
          <a:xfrm>
            <a:off x="498517" y="5229199"/>
            <a:ext cx="7569157" cy="901725"/>
          </a:xfrm>
        </p:spPr>
        <p:txBody>
          <a:bodyPr>
            <a:normAutofit fontScale="70000" lnSpcReduction="20000"/>
          </a:bodyPr>
          <a:lstStyle/>
          <a:p>
            <a:pPr marL="0" indent="0">
              <a:buNone/>
            </a:pPr>
            <a:r>
              <a:rPr lang="fr-BE" dirty="0"/>
              <a:t>Graydon a mathématisé 4 ratios sur toutes les entreprises tombées en faillite qui comparent l’évolution sur les 5 dernières années. Ce ratio est donc intéressant pour positionner l’entreprise sur le « </a:t>
            </a:r>
            <a:r>
              <a:rPr lang="fr-BE" i="1" dirty="0"/>
              <a:t>chemin de la faillite</a:t>
            </a:r>
            <a:r>
              <a:rPr lang="fr-BE" dirty="0"/>
              <a:t> ». Sa difficulté est-elle conjoncturelle ou structurelle, révèle-t-elle une faiblesse de gestion ou des erreurs de gestion ? Son activité ou son produit, son financement, ses résultats, s’inscrivent-ils dans le chemin prévisible des autres entreprises ?</a:t>
            </a:r>
          </a:p>
          <a:p>
            <a:endParaRPr lang="fr-BE" dirty="0"/>
          </a:p>
        </p:txBody>
      </p:sp>
    </p:spTree>
    <p:extLst>
      <p:ext uri="{BB962C8B-B14F-4D97-AF65-F5344CB8AC3E}">
        <p14:creationId xmlns:p14="http://schemas.microsoft.com/office/powerpoint/2010/main" val="1246661492"/>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L’indice</a:t>
            </a:r>
            <a:r>
              <a:rPr lang="nl-BE" dirty="0"/>
              <a:t> de santé </a:t>
            </a:r>
            <a:r>
              <a:rPr lang="nl-BE" dirty="0" err="1"/>
              <a:t>financière</a:t>
            </a:r>
            <a:r>
              <a:rPr lang="nl-BE" dirty="0"/>
              <a:t> </a:t>
            </a:r>
            <a:endParaRPr lang="fr-BE" dirty="0"/>
          </a:p>
        </p:txBody>
      </p:sp>
      <p:pic>
        <p:nvPicPr>
          <p:cNvPr id="6" name="Espace réservé du contenu 5"/>
          <p:cNvPicPr>
            <a:picLocks noGrp="1" noChangeAspect="1"/>
          </p:cNvPicPr>
          <p:nvPr>
            <p:ph sz="half" idx="1"/>
          </p:nvPr>
        </p:nvPicPr>
        <p:blipFill>
          <a:blip r:embed="rId3"/>
          <a:stretch>
            <a:fillRect/>
          </a:stretch>
        </p:blipFill>
        <p:spPr>
          <a:xfrm>
            <a:off x="1979712" y="1340767"/>
            <a:ext cx="3672408" cy="3816424"/>
          </a:xfrm>
          <a:prstGeom prst="rect">
            <a:avLst/>
          </a:prstGeom>
        </p:spPr>
      </p:pic>
      <p:sp>
        <p:nvSpPr>
          <p:cNvPr id="7" name="Espace réservé du contenu 6"/>
          <p:cNvSpPr>
            <a:spLocks noGrp="1"/>
          </p:cNvSpPr>
          <p:nvPr>
            <p:ph sz="half" idx="14"/>
          </p:nvPr>
        </p:nvSpPr>
        <p:spPr>
          <a:xfrm>
            <a:off x="498517" y="5157191"/>
            <a:ext cx="7569157" cy="973733"/>
          </a:xfrm>
        </p:spPr>
        <p:txBody>
          <a:bodyPr/>
          <a:lstStyle/>
          <a:p>
            <a:r>
              <a:rPr lang="nl-BE" dirty="0"/>
              <a:t>La BNB </a:t>
            </a:r>
            <a:r>
              <a:rPr lang="nl-BE" dirty="0" err="1"/>
              <a:t>propose</a:t>
            </a:r>
            <a:r>
              <a:rPr lang="nl-BE" dirty="0"/>
              <a:t> </a:t>
            </a:r>
            <a:r>
              <a:rPr lang="nl-BE" dirty="0" err="1"/>
              <a:t>un</a:t>
            </a:r>
            <a:r>
              <a:rPr lang="nl-BE" dirty="0"/>
              <a:t> </a:t>
            </a:r>
            <a:r>
              <a:rPr lang="nl-BE" dirty="0" err="1"/>
              <a:t>indice</a:t>
            </a:r>
            <a:r>
              <a:rPr lang="nl-BE" dirty="0"/>
              <a:t> de </a:t>
            </a:r>
            <a:r>
              <a:rPr lang="nl-BE" dirty="0" err="1"/>
              <a:t>prédiction</a:t>
            </a:r>
            <a:r>
              <a:rPr lang="nl-BE" dirty="0"/>
              <a:t> mais </a:t>
            </a:r>
            <a:r>
              <a:rPr lang="nl-BE" dirty="0" err="1"/>
              <a:t>il</a:t>
            </a:r>
            <a:r>
              <a:rPr lang="nl-BE" dirty="0"/>
              <a:t> </a:t>
            </a:r>
            <a:r>
              <a:rPr lang="nl-BE" dirty="0" err="1"/>
              <a:t>est</a:t>
            </a:r>
            <a:r>
              <a:rPr lang="nl-BE" dirty="0"/>
              <a:t> </a:t>
            </a:r>
            <a:r>
              <a:rPr lang="nl-BE" dirty="0" err="1"/>
              <a:t>rétrospectif</a:t>
            </a:r>
            <a:r>
              <a:rPr lang="nl-BE" dirty="0"/>
              <a:t> et </a:t>
            </a:r>
            <a:r>
              <a:rPr lang="nl-BE" dirty="0" err="1"/>
              <a:t>peu</a:t>
            </a:r>
            <a:r>
              <a:rPr lang="nl-BE" dirty="0"/>
              <a:t> </a:t>
            </a:r>
            <a:r>
              <a:rPr lang="nl-BE" dirty="0" err="1"/>
              <a:t>transparent</a:t>
            </a:r>
            <a:r>
              <a:rPr lang="nl-BE" dirty="0"/>
              <a:t> </a:t>
            </a:r>
            <a:endParaRPr lang="fr-BE" dirty="0"/>
          </a:p>
        </p:txBody>
      </p:sp>
    </p:spTree>
    <p:extLst>
      <p:ext uri="{BB962C8B-B14F-4D97-AF65-F5344CB8AC3E}">
        <p14:creationId xmlns:p14="http://schemas.microsoft.com/office/powerpoint/2010/main" val="416169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L’analyse</a:t>
            </a:r>
            <a:r>
              <a:rPr lang="nl-BE" dirty="0"/>
              <a:t> des 40 </a:t>
            </a:r>
            <a:r>
              <a:rPr lang="nl-BE" dirty="0" err="1"/>
              <a:t>cas</a:t>
            </a:r>
            <a:r>
              <a:rPr lang="nl-BE" dirty="0"/>
              <a:t> </a:t>
            </a:r>
            <a:endParaRPr lang="fr-BE" dirty="0"/>
          </a:p>
        </p:txBody>
      </p:sp>
      <p:pic>
        <p:nvPicPr>
          <p:cNvPr id="11" name="Espace réservé du contenu 10"/>
          <p:cNvPicPr>
            <a:picLocks noGrp="1" noChangeAspect="1"/>
          </p:cNvPicPr>
          <p:nvPr>
            <p:ph sz="half" idx="1"/>
          </p:nvPr>
        </p:nvPicPr>
        <p:blipFill>
          <a:blip r:embed="rId3"/>
          <a:stretch>
            <a:fillRect/>
          </a:stretch>
        </p:blipFill>
        <p:spPr>
          <a:xfrm>
            <a:off x="1870827" y="1196752"/>
            <a:ext cx="4824536" cy="3672408"/>
          </a:xfrm>
          <a:prstGeom prst="rect">
            <a:avLst/>
          </a:prstGeom>
        </p:spPr>
      </p:pic>
      <p:sp>
        <p:nvSpPr>
          <p:cNvPr id="12" name="Espace réservé du contenu 11"/>
          <p:cNvSpPr>
            <a:spLocks noGrp="1"/>
          </p:cNvSpPr>
          <p:nvPr>
            <p:ph sz="half" idx="14"/>
          </p:nvPr>
        </p:nvSpPr>
        <p:spPr>
          <a:xfrm>
            <a:off x="498517" y="4797152"/>
            <a:ext cx="7569157" cy="1872209"/>
          </a:xfrm>
        </p:spPr>
        <p:txBody>
          <a:bodyPr>
            <a:normAutofit fontScale="62500" lnSpcReduction="20000"/>
          </a:bodyPr>
          <a:lstStyle/>
          <a:p>
            <a:pPr lvl="0"/>
            <a:r>
              <a:rPr lang="nl-BE" dirty="0" err="1"/>
              <a:t>Xabier</a:t>
            </a:r>
            <a:r>
              <a:rPr lang="nl-BE" dirty="0"/>
              <a:t> BREDART U MONS :</a:t>
            </a:r>
            <a:r>
              <a:rPr lang="fr-BE" u="sng" dirty="0"/>
              <a:t>Les constatations suivantes peuvent être faites</a:t>
            </a:r>
            <a:r>
              <a:rPr lang="fr-BE" dirty="0"/>
              <a:t>. Premièrement, le ratio de liquidité s’améliore et repasse au-delà de la valeur de 1 dès l’année suivant la faillite. Deuxièmement, le taux d’endettement des entreprises diminue pour atteindre des valeurs de plus en plus compatibles avec celles d’une entreprise « saine ». Enfin, on constate que les entreprises renouent avec la rentabilité Ces constatations vont dans le sens d’un éloignement du spectre de la faillite pour ces entités suite au déploiement de leur plan de réorganisation. Rappelons que ces observations ne sont réalisées qu’à partir d’un nombre limité d’entreprises et ne sont pas à vocation </a:t>
            </a:r>
            <a:r>
              <a:rPr lang="fr-BE" dirty="0" err="1"/>
              <a:t>généralisante</a:t>
            </a:r>
            <a:r>
              <a:rPr lang="fr-BE" dirty="0"/>
              <a:t>. D’autre part, il s’agit, ici, de l’analyse de données comptables agrégées ; les analyses de cas réalisées dans cet ouvrage permettent de mettre en exergue de nombreuses informations qui ne sont pas traduites dans les états financiers des entreprises, telles que les facteurs liés au management de l’entreprise restructurée qui, d’après étude de </a:t>
            </a:r>
            <a:r>
              <a:rPr lang="fr-BE" dirty="0" err="1"/>
              <a:t>Bogan</a:t>
            </a:r>
            <a:r>
              <a:rPr lang="fr-BE" dirty="0"/>
              <a:t> et Sandler (2012) sont primordiaux.</a:t>
            </a:r>
          </a:p>
          <a:p>
            <a:endParaRPr lang="nl-BE" dirty="0"/>
          </a:p>
        </p:txBody>
      </p:sp>
    </p:spTree>
    <p:extLst>
      <p:ext uri="{BB962C8B-B14F-4D97-AF65-F5344CB8AC3E}">
        <p14:creationId xmlns:p14="http://schemas.microsoft.com/office/powerpoint/2010/main" val="1762142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Approche de </a:t>
            </a:r>
            <a:r>
              <a:rPr lang="nl-BE" dirty="0" err="1"/>
              <a:t>l’exposition</a:t>
            </a:r>
            <a:r>
              <a:rPr lang="nl-BE" dirty="0"/>
              <a:t> au </a:t>
            </a:r>
            <a:r>
              <a:rPr lang="nl-BE" dirty="0" err="1"/>
              <a:t>risque</a:t>
            </a:r>
            <a:r>
              <a:rPr lang="nl-BE" dirty="0"/>
              <a:t> </a:t>
            </a:r>
            <a:endParaRPr lang="fr-BE" dirty="0"/>
          </a:p>
        </p:txBody>
      </p:sp>
      <p:pic>
        <p:nvPicPr>
          <p:cNvPr id="5" name="Espace réservé du contenu 4"/>
          <p:cNvPicPr>
            <a:picLocks noGrp="1" noChangeAspect="1"/>
          </p:cNvPicPr>
          <p:nvPr>
            <p:ph sz="half" idx="1"/>
          </p:nvPr>
        </p:nvPicPr>
        <p:blipFill>
          <a:blip r:embed="rId3"/>
          <a:stretch>
            <a:fillRect/>
          </a:stretch>
        </p:blipFill>
        <p:spPr>
          <a:xfrm>
            <a:off x="395536" y="2420888"/>
            <a:ext cx="3657600" cy="2417455"/>
          </a:xfrm>
          <a:prstGeom prst="rect">
            <a:avLst/>
          </a:prstGeom>
        </p:spPr>
      </p:pic>
      <p:sp>
        <p:nvSpPr>
          <p:cNvPr id="6" name="ZoneTexte 5"/>
          <p:cNvSpPr txBox="1"/>
          <p:nvPr/>
        </p:nvSpPr>
        <p:spPr>
          <a:xfrm>
            <a:off x="395536" y="1886660"/>
            <a:ext cx="3832547" cy="253916"/>
          </a:xfrm>
          <a:prstGeom prst="rect">
            <a:avLst/>
          </a:prstGeom>
          <a:noFill/>
        </p:spPr>
        <p:txBody>
          <a:bodyPr wrap="square" rtlCol="0">
            <a:spAutoFit/>
          </a:bodyPr>
          <a:lstStyle/>
          <a:p>
            <a:r>
              <a:rPr lang="nl-BE" sz="1000" dirty="0" err="1"/>
              <a:t>Aux</a:t>
            </a:r>
            <a:r>
              <a:rPr lang="nl-BE" sz="1000" dirty="0"/>
              <a:t> </a:t>
            </a:r>
            <a:r>
              <a:rPr lang="nl-BE" sz="1000" dirty="0" err="1"/>
              <a:t>scénarios</a:t>
            </a:r>
            <a:r>
              <a:rPr lang="nl-BE" sz="1000" dirty="0"/>
              <a:t> </a:t>
            </a:r>
            <a:r>
              <a:rPr lang="nl-BE" sz="1000" dirty="0" err="1"/>
              <a:t>Frais</a:t>
            </a:r>
            <a:r>
              <a:rPr lang="nl-BE" sz="1000" dirty="0"/>
              <a:t> Fixe. </a:t>
            </a:r>
            <a:r>
              <a:rPr lang="nl-BE" sz="1000" dirty="0" err="1"/>
              <a:t>Frais</a:t>
            </a:r>
            <a:r>
              <a:rPr lang="nl-BE" sz="1000" dirty="0"/>
              <a:t> </a:t>
            </a:r>
            <a:r>
              <a:rPr lang="nl-BE" sz="1000" dirty="0" err="1"/>
              <a:t>Variable</a:t>
            </a:r>
            <a:endParaRPr lang="fr-BE" sz="1000" dirty="0"/>
          </a:p>
        </p:txBody>
      </p:sp>
      <p:pic>
        <p:nvPicPr>
          <p:cNvPr id="7" name="Image 6"/>
          <p:cNvPicPr>
            <a:picLocks noChangeAspect="1"/>
          </p:cNvPicPr>
          <p:nvPr/>
        </p:nvPicPr>
        <p:blipFill>
          <a:blip r:embed="rId4"/>
          <a:stretch>
            <a:fillRect/>
          </a:stretch>
        </p:blipFill>
        <p:spPr>
          <a:xfrm>
            <a:off x="4424756" y="2420888"/>
            <a:ext cx="3960440" cy="2417455"/>
          </a:xfrm>
          <a:prstGeom prst="rect">
            <a:avLst/>
          </a:prstGeom>
        </p:spPr>
      </p:pic>
      <p:sp>
        <p:nvSpPr>
          <p:cNvPr id="8" name="ZoneTexte 7"/>
          <p:cNvSpPr txBox="1"/>
          <p:nvPr/>
        </p:nvSpPr>
        <p:spPr>
          <a:xfrm>
            <a:off x="4424756" y="1901775"/>
            <a:ext cx="3384376" cy="246221"/>
          </a:xfrm>
          <a:prstGeom prst="rect">
            <a:avLst/>
          </a:prstGeom>
          <a:noFill/>
        </p:spPr>
        <p:txBody>
          <a:bodyPr wrap="square" rtlCol="0">
            <a:spAutoFit/>
          </a:bodyPr>
          <a:lstStyle/>
          <a:p>
            <a:r>
              <a:rPr lang="nl-BE" sz="1000" dirty="0"/>
              <a:t>Analyse Swot</a:t>
            </a:r>
            <a:endParaRPr lang="fr-BE" sz="1000" dirty="0"/>
          </a:p>
        </p:txBody>
      </p:sp>
    </p:spTree>
    <p:extLst>
      <p:ext uri="{BB962C8B-B14F-4D97-AF65-F5344CB8AC3E}">
        <p14:creationId xmlns:p14="http://schemas.microsoft.com/office/powerpoint/2010/main" val="2877414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L’alpha</a:t>
            </a:r>
            <a:r>
              <a:rPr lang="nl-BE" dirty="0"/>
              <a:t> ( Prime de </a:t>
            </a:r>
            <a:r>
              <a:rPr lang="nl-BE" dirty="0" err="1"/>
              <a:t>détresse</a:t>
            </a:r>
            <a:r>
              <a:rPr lang="nl-BE" dirty="0"/>
              <a:t>) et le </a:t>
            </a:r>
            <a:r>
              <a:rPr lang="nl-BE" dirty="0" err="1"/>
              <a:t>delevered</a:t>
            </a:r>
            <a:r>
              <a:rPr lang="nl-BE" dirty="0"/>
              <a:t> </a:t>
            </a:r>
            <a:r>
              <a:rPr lang="nl-BE" dirty="0" err="1"/>
              <a:t>Béta</a:t>
            </a:r>
            <a:endParaRPr lang="fr-BE" dirty="0"/>
          </a:p>
        </p:txBody>
      </p:sp>
      <p:graphicFrame>
        <p:nvGraphicFramePr>
          <p:cNvPr id="9" name="Espace réservé du contenu 8"/>
          <p:cNvGraphicFramePr>
            <a:graphicFrameLocks noGrp="1"/>
          </p:cNvGraphicFramePr>
          <p:nvPr>
            <p:ph sz="half" idx="2"/>
            <p:extLst>
              <p:ext uri="{D42A27DB-BD31-4B8C-83A1-F6EECF244321}">
                <p14:modId xmlns:p14="http://schemas.microsoft.com/office/powerpoint/2010/main" val="3503405264"/>
              </p:ext>
            </p:extLst>
          </p:nvPr>
        </p:nvGraphicFramePr>
        <p:xfrm>
          <a:off x="496888" y="3212975"/>
          <a:ext cx="3657600" cy="2664296"/>
        </p:xfrm>
        <a:graphic>
          <a:graphicData uri="http://schemas.openxmlformats.org/drawingml/2006/table">
            <a:tbl>
              <a:tblPr firstRow="1" firstCol="1" bandRow="1">
                <a:tableStyleId>{5C22544A-7EE6-4342-B048-85BDC9FD1C3A}</a:tableStyleId>
              </a:tblPr>
              <a:tblGrid>
                <a:gridCol w="1219200">
                  <a:extLst>
                    <a:ext uri="{9D8B030D-6E8A-4147-A177-3AD203B41FA5}">
                      <a16:colId xmlns:a16="http://schemas.microsoft.com/office/drawing/2014/main" val="3488120280"/>
                    </a:ext>
                  </a:extLst>
                </a:gridCol>
                <a:gridCol w="1219200">
                  <a:extLst>
                    <a:ext uri="{9D8B030D-6E8A-4147-A177-3AD203B41FA5}">
                      <a16:colId xmlns:a16="http://schemas.microsoft.com/office/drawing/2014/main" val="417721876"/>
                    </a:ext>
                  </a:extLst>
                </a:gridCol>
                <a:gridCol w="1219200">
                  <a:extLst>
                    <a:ext uri="{9D8B030D-6E8A-4147-A177-3AD203B41FA5}">
                      <a16:colId xmlns:a16="http://schemas.microsoft.com/office/drawing/2014/main" val="1282089253"/>
                    </a:ext>
                  </a:extLst>
                </a:gridCol>
              </a:tblGrid>
              <a:tr h="357550">
                <a:tc>
                  <a:txBody>
                    <a:bodyPr/>
                    <a:lstStyle/>
                    <a:p>
                      <a:pPr marL="457200" algn="just">
                        <a:lnSpc>
                          <a:spcPct val="107000"/>
                        </a:lnSpc>
                        <a:spcAft>
                          <a:spcPts val="0"/>
                        </a:spcAft>
                      </a:pPr>
                      <a:r>
                        <a:rPr lang="fr-BE" sz="600">
                          <a:effectLst/>
                        </a:rPr>
                        <a:t>Prime de détresse</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Valeur</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Décote</a:t>
                      </a:r>
                      <a:endParaRPr lang="fr-BE" sz="500">
                        <a:effectLst/>
                      </a:endParaRPr>
                    </a:p>
                    <a:p>
                      <a:pPr marL="457200" algn="just">
                        <a:lnSpc>
                          <a:spcPct val="107000"/>
                        </a:lnSpc>
                        <a:spcAft>
                          <a:spcPts val="0"/>
                        </a:spcAft>
                      </a:pPr>
                      <a:r>
                        <a:rPr lang="fr-BE" sz="600">
                          <a:effectLst/>
                        </a:rPr>
                        <a:t>Valeur en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306833028"/>
                  </a:ext>
                </a:extLst>
              </a:tr>
              <a:tr h="177442">
                <a:tc>
                  <a:txBody>
                    <a:bodyPr/>
                    <a:lstStyle/>
                    <a:p>
                      <a:pPr marL="457200" algn="just">
                        <a:lnSpc>
                          <a:spcPct val="107000"/>
                        </a:lnSpc>
                        <a:spcAft>
                          <a:spcPts val="0"/>
                        </a:spcAft>
                      </a:pPr>
                      <a:r>
                        <a:rPr lang="fr-BE" sz="600">
                          <a:effectLst/>
                        </a:rPr>
                        <a:t>5%</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103.000.000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27%</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4055753093"/>
                  </a:ext>
                </a:extLst>
              </a:tr>
              <a:tr h="177442">
                <a:tc>
                  <a:txBody>
                    <a:bodyPr/>
                    <a:lstStyle/>
                    <a:p>
                      <a:pPr marL="457200" algn="just">
                        <a:lnSpc>
                          <a:spcPct val="107000"/>
                        </a:lnSpc>
                        <a:spcAft>
                          <a:spcPts val="0"/>
                        </a:spcAft>
                      </a:pPr>
                      <a:r>
                        <a:rPr lang="fr-BE" sz="600">
                          <a:effectLst/>
                        </a:rPr>
                        <a:t>10%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75.000.000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54 %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1105319665"/>
                  </a:ext>
                </a:extLst>
              </a:tr>
              <a:tr h="177442">
                <a:tc>
                  <a:txBody>
                    <a:bodyPr/>
                    <a:lstStyle/>
                    <a:p>
                      <a:pPr marL="457200" algn="just">
                        <a:lnSpc>
                          <a:spcPct val="107000"/>
                        </a:lnSpc>
                        <a:spcAft>
                          <a:spcPts val="0"/>
                        </a:spcAft>
                      </a:pPr>
                      <a:r>
                        <a:rPr lang="fr-BE" sz="600">
                          <a:effectLst/>
                        </a:rPr>
                        <a:t>15%</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60.000.000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64 %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2640969469"/>
                  </a:ext>
                </a:extLst>
              </a:tr>
              <a:tr h="177442">
                <a:tc>
                  <a:txBody>
                    <a:bodyPr/>
                    <a:lstStyle/>
                    <a:p>
                      <a:pPr marL="457200" algn="just">
                        <a:lnSpc>
                          <a:spcPct val="107000"/>
                        </a:lnSpc>
                        <a:spcAft>
                          <a:spcPts val="0"/>
                        </a:spcAft>
                      </a:pPr>
                      <a:r>
                        <a:rPr lang="fr-BE" sz="600">
                          <a:effectLst/>
                        </a:rPr>
                        <a:t>20%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50.000.000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70 %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2879328083"/>
                  </a:ext>
                </a:extLst>
              </a:tr>
              <a:tr h="177442">
                <a:tc>
                  <a:txBody>
                    <a:bodyPr/>
                    <a:lstStyle/>
                    <a:p>
                      <a:pPr marL="457200" algn="just">
                        <a:lnSpc>
                          <a:spcPct val="107000"/>
                        </a:lnSpc>
                        <a:spcAft>
                          <a:spcPts val="0"/>
                        </a:spcAft>
                      </a:pPr>
                      <a:r>
                        <a:rPr lang="fr-BE" sz="600">
                          <a:effectLst/>
                        </a:rPr>
                        <a:t>25%</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41.000.000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76  %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3816874436"/>
                  </a:ext>
                </a:extLst>
              </a:tr>
              <a:tr h="177442">
                <a:tc>
                  <a:txBody>
                    <a:bodyPr/>
                    <a:lstStyle/>
                    <a:p>
                      <a:pPr marL="457200" algn="just">
                        <a:lnSpc>
                          <a:spcPct val="107000"/>
                        </a:lnSpc>
                        <a:spcAft>
                          <a:spcPts val="0"/>
                        </a:spcAft>
                      </a:pPr>
                      <a:r>
                        <a:rPr lang="fr-BE" sz="600">
                          <a:effectLst/>
                        </a:rPr>
                        <a:t>30%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36.000.000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79%</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3037867478"/>
                  </a:ext>
                </a:extLst>
              </a:tr>
              <a:tr h="177442">
                <a:tc>
                  <a:txBody>
                    <a:bodyPr/>
                    <a:lstStyle/>
                    <a:p>
                      <a:pPr marL="457200" algn="just">
                        <a:lnSpc>
                          <a:spcPct val="107000"/>
                        </a:lnSpc>
                        <a:spcAft>
                          <a:spcPts val="0"/>
                        </a:spcAft>
                      </a:pPr>
                      <a:r>
                        <a:rPr lang="fr-BE" sz="600">
                          <a:effectLst/>
                        </a:rPr>
                        <a:t>40%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28.000.000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83 %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58310643"/>
                  </a:ext>
                </a:extLst>
              </a:tr>
              <a:tr h="177442">
                <a:tc>
                  <a:txBody>
                    <a:bodyPr/>
                    <a:lstStyle/>
                    <a:p>
                      <a:pPr marL="457200" algn="just">
                        <a:lnSpc>
                          <a:spcPct val="107000"/>
                        </a:lnSpc>
                        <a:spcAft>
                          <a:spcPts val="0"/>
                        </a:spcAft>
                      </a:pPr>
                      <a:r>
                        <a:rPr lang="fr-BE" sz="600">
                          <a:effectLst/>
                        </a:rPr>
                        <a:t>50%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22.000.000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87 %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2239983378"/>
                  </a:ext>
                </a:extLst>
              </a:tr>
              <a:tr h="177442">
                <a:tc>
                  <a:txBody>
                    <a:bodyPr/>
                    <a:lstStyle/>
                    <a:p>
                      <a:pPr marL="457200" algn="just">
                        <a:lnSpc>
                          <a:spcPct val="107000"/>
                        </a:lnSpc>
                        <a:spcAft>
                          <a:spcPts val="0"/>
                        </a:spcAft>
                      </a:pPr>
                      <a:r>
                        <a:rPr lang="fr-BE" sz="600">
                          <a:effectLst/>
                        </a:rPr>
                        <a:t>60%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19.000.000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89 %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1705858109"/>
                  </a:ext>
                </a:extLst>
              </a:tr>
              <a:tr h="177442">
                <a:tc>
                  <a:txBody>
                    <a:bodyPr/>
                    <a:lstStyle/>
                    <a:p>
                      <a:pPr marL="457200" algn="just">
                        <a:lnSpc>
                          <a:spcPct val="107000"/>
                        </a:lnSpc>
                        <a:spcAft>
                          <a:spcPts val="0"/>
                        </a:spcAft>
                      </a:pPr>
                      <a:r>
                        <a:rPr lang="fr-BE" sz="600">
                          <a:effectLst/>
                        </a:rPr>
                        <a:t>70%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16.500.000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90 %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4116188294"/>
                  </a:ext>
                </a:extLst>
              </a:tr>
              <a:tr h="177442">
                <a:tc>
                  <a:txBody>
                    <a:bodyPr/>
                    <a:lstStyle/>
                    <a:p>
                      <a:pPr marL="457200" algn="just">
                        <a:lnSpc>
                          <a:spcPct val="107000"/>
                        </a:lnSpc>
                        <a:spcAft>
                          <a:spcPts val="0"/>
                        </a:spcAft>
                      </a:pPr>
                      <a:r>
                        <a:rPr lang="fr-BE" sz="600">
                          <a:effectLst/>
                        </a:rPr>
                        <a:t>80%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14.500.000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92%</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2082858586"/>
                  </a:ext>
                </a:extLst>
              </a:tr>
              <a:tr h="177442">
                <a:tc>
                  <a:txBody>
                    <a:bodyPr/>
                    <a:lstStyle/>
                    <a:p>
                      <a:pPr marL="457200" algn="just">
                        <a:lnSpc>
                          <a:spcPct val="107000"/>
                        </a:lnSpc>
                        <a:spcAft>
                          <a:spcPts val="0"/>
                        </a:spcAft>
                      </a:pPr>
                      <a:r>
                        <a:rPr lang="fr-BE" sz="600">
                          <a:effectLst/>
                        </a:rPr>
                        <a:t>90%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13.000.000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93 %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384896828"/>
                  </a:ext>
                </a:extLst>
              </a:tr>
              <a:tr h="177442">
                <a:tc>
                  <a:txBody>
                    <a:bodyPr/>
                    <a:lstStyle/>
                    <a:p>
                      <a:pPr marL="457200" algn="just">
                        <a:lnSpc>
                          <a:spcPct val="107000"/>
                        </a:lnSpc>
                        <a:spcAft>
                          <a:spcPts val="0"/>
                        </a:spcAft>
                      </a:pPr>
                      <a:r>
                        <a:rPr lang="fr-BE" sz="600">
                          <a:effectLst/>
                        </a:rPr>
                        <a:t>100%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11.800.000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dirty="0">
                          <a:effectLst/>
                        </a:rPr>
                        <a:t>95 %</a:t>
                      </a:r>
                      <a:endParaRPr lang="fr-BE"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882408736"/>
                  </a:ext>
                </a:extLst>
              </a:tr>
            </a:tbl>
          </a:graphicData>
        </a:graphic>
      </p:graphicFrame>
      <p:sp>
        <p:nvSpPr>
          <p:cNvPr id="8" name="Espace réservé du contenu 7"/>
          <p:cNvSpPr>
            <a:spLocks noGrp="1"/>
          </p:cNvSpPr>
          <p:nvPr>
            <p:ph sz="quarter" idx="4"/>
          </p:nvPr>
        </p:nvSpPr>
        <p:spPr/>
        <p:txBody>
          <a:bodyPr/>
          <a:lstStyle/>
          <a:p>
            <a:r>
              <a:rPr lang="nl-BE" dirty="0"/>
              <a:t>Monte </a:t>
            </a:r>
            <a:r>
              <a:rPr lang="nl-BE" dirty="0" err="1"/>
              <a:t>carlo</a:t>
            </a:r>
            <a:r>
              <a:rPr lang="nl-BE" dirty="0"/>
              <a:t> </a:t>
            </a:r>
          </a:p>
          <a:p>
            <a:r>
              <a:rPr lang="nl-BE" dirty="0" err="1"/>
              <a:t>Binomial</a:t>
            </a:r>
            <a:r>
              <a:rPr lang="nl-BE" dirty="0"/>
              <a:t> </a:t>
            </a:r>
          </a:p>
          <a:p>
            <a:r>
              <a:rPr lang="nl-BE" dirty="0"/>
              <a:t>Black &amp; </a:t>
            </a:r>
            <a:r>
              <a:rPr lang="nl-BE" dirty="0" err="1"/>
              <a:t>Scholes</a:t>
            </a:r>
            <a:endParaRPr lang="nl-BE" dirty="0"/>
          </a:p>
          <a:p>
            <a:r>
              <a:rPr lang="nl-BE" dirty="0" err="1"/>
              <a:t>Techniques</a:t>
            </a:r>
            <a:r>
              <a:rPr lang="nl-BE" dirty="0"/>
              <a:t> des </a:t>
            </a:r>
            <a:r>
              <a:rPr lang="nl-BE" dirty="0" err="1"/>
              <a:t>start-up</a:t>
            </a:r>
            <a:r>
              <a:rPr lang="nl-BE" dirty="0"/>
              <a:t> </a:t>
            </a:r>
          </a:p>
          <a:p>
            <a:r>
              <a:rPr lang="nl-BE" dirty="0" err="1"/>
              <a:t>Techniques</a:t>
            </a:r>
            <a:r>
              <a:rPr lang="nl-BE" dirty="0"/>
              <a:t> des fonds de </a:t>
            </a:r>
            <a:r>
              <a:rPr lang="nl-BE" dirty="0" err="1"/>
              <a:t>retournement</a:t>
            </a:r>
            <a:endParaRPr lang="nl-BE" dirty="0"/>
          </a:p>
          <a:p>
            <a:r>
              <a:rPr lang="nl-BE" dirty="0" err="1"/>
              <a:t>Cotation</a:t>
            </a:r>
            <a:r>
              <a:rPr lang="nl-BE" dirty="0"/>
              <a:t> </a:t>
            </a:r>
            <a:r>
              <a:rPr lang="nl-BE" dirty="0" err="1"/>
              <a:t>sur</a:t>
            </a:r>
            <a:r>
              <a:rPr lang="nl-BE" dirty="0"/>
              <a:t> </a:t>
            </a:r>
            <a:r>
              <a:rPr lang="nl-BE" dirty="0" err="1"/>
              <a:t>notation</a:t>
            </a:r>
            <a:r>
              <a:rPr lang="nl-BE" dirty="0"/>
              <a:t> ou </a:t>
            </a:r>
            <a:r>
              <a:rPr lang="nl-BE" dirty="0" err="1"/>
              <a:t>sur</a:t>
            </a:r>
            <a:r>
              <a:rPr lang="nl-BE" dirty="0"/>
              <a:t> les </a:t>
            </a:r>
            <a:r>
              <a:rPr lang="nl-BE" dirty="0" err="1"/>
              <a:t>Yields</a:t>
            </a:r>
            <a:endParaRPr lang="nl-BE" dirty="0"/>
          </a:p>
          <a:p>
            <a:pPr marL="228600" lvl="1" indent="0">
              <a:buNone/>
            </a:pPr>
            <a:endParaRPr lang="fr-BE" dirty="0"/>
          </a:p>
        </p:txBody>
      </p:sp>
      <p:sp>
        <p:nvSpPr>
          <p:cNvPr id="5" name="Espace réservé du texte 4"/>
          <p:cNvSpPr>
            <a:spLocks noGrp="1"/>
          </p:cNvSpPr>
          <p:nvPr>
            <p:ph type="body" idx="1"/>
          </p:nvPr>
        </p:nvSpPr>
        <p:spPr/>
        <p:txBody>
          <a:bodyPr/>
          <a:lstStyle/>
          <a:p>
            <a:r>
              <a:rPr lang="nl-BE" dirty="0" err="1"/>
              <a:t>Taux</a:t>
            </a:r>
            <a:r>
              <a:rPr lang="nl-BE" dirty="0"/>
              <a:t> </a:t>
            </a:r>
            <a:endParaRPr lang="fr-BE" dirty="0"/>
          </a:p>
        </p:txBody>
      </p:sp>
      <p:sp>
        <p:nvSpPr>
          <p:cNvPr id="7" name="Espace réservé du texte 6"/>
          <p:cNvSpPr>
            <a:spLocks noGrp="1"/>
          </p:cNvSpPr>
          <p:nvPr>
            <p:ph type="body" sz="quarter" idx="3"/>
          </p:nvPr>
        </p:nvSpPr>
        <p:spPr/>
        <p:txBody>
          <a:bodyPr/>
          <a:lstStyle/>
          <a:p>
            <a:r>
              <a:rPr lang="nl-BE" dirty="0" err="1"/>
              <a:t>Motivation</a:t>
            </a:r>
            <a:endParaRPr lang="fr-BE" dirty="0"/>
          </a:p>
        </p:txBody>
      </p:sp>
    </p:spTree>
    <p:extLst>
      <p:ext uri="{BB962C8B-B14F-4D97-AF65-F5344CB8AC3E}">
        <p14:creationId xmlns:p14="http://schemas.microsoft.com/office/powerpoint/2010/main" val="654836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L’évaluation</a:t>
            </a:r>
            <a:r>
              <a:rPr lang="nl-BE" dirty="0"/>
              <a:t> binomiale: </a:t>
            </a:r>
            <a:r>
              <a:rPr lang="nl-BE" dirty="0" err="1"/>
              <a:t>le</a:t>
            </a:r>
            <a:r>
              <a:rPr lang="nl-BE" dirty="0"/>
              <a:t> </a:t>
            </a:r>
            <a:r>
              <a:rPr lang="nl-BE" dirty="0" err="1"/>
              <a:t>cas</a:t>
            </a:r>
            <a:r>
              <a:rPr lang="nl-BE" dirty="0"/>
              <a:t> de </a:t>
            </a:r>
            <a:r>
              <a:rPr lang="nl-BE" dirty="0" err="1"/>
              <a:t>l’hôtel</a:t>
            </a:r>
            <a:endParaRPr lang="fr-BE" dirty="0"/>
          </a:p>
        </p:txBody>
      </p:sp>
      <p:pic>
        <p:nvPicPr>
          <p:cNvPr id="6" name="Espace réservé du contenu 5"/>
          <p:cNvPicPr>
            <a:picLocks noGrp="1" noChangeAspect="1"/>
          </p:cNvPicPr>
          <p:nvPr>
            <p:ph sz="half" idx="2"/>
          </p:nvPr>
        </p:nvPicPr>
        <p:blipFill>
          <a:blip r:embed="rId2"/>
          <a:stretch>
            <a:fillRect/>
          </a:stretch>
        </p:blipFill>
        <p:spPr>
          <a:xfrm>
            <a:off x="4355976" y="4773343"/>
            <a:ext cx="3775026" cy="384797"/>
          </a:xfrm>
          <a:prstGeom prst="rect">
            <a:avLst/>
          </a:prstGeom>
        </p:spPr>
      </p:pic>
      <p:pic>
        <p:nvPicPr>
          <p:cNvPr id="5" name="Espace réservé du contenu 4"/>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98475" y="1985964"/>
            <a:ext cx="3657600" cy="4140200"/>
          </a:xfrm>
          <a:prstGeom prst="rect">
            <a:avLst/>
          </a:prstGeom>
          <a:noFill/>
          <a:ln>
            <a:noFill/>
          </a:ln>
        </p:spPr>
      </p:pic>
      <p:pic>
        <p:nvPicPr>
          <p:cNvPr id="7" name="Image 6"/>
          <p:cNvPicPr>
            <a:picLocks noChangeAspect="1"/>
          </p:cNvPicPr>
          <p:nvPr/>
        </p:nvPicPr>
        <p:blipFill>
          <a:blip r:embed="rId4"/>
          <a:stretch>
            <a:fillRect/>
          </a:stretch>
        </p:blipFill>
        <p:spPr>
          <a:xfrm>
            <a:off x="4355976" y="5085184"/>
            <a:ext cx="3775026" cy="1007956"/>
          </a:xfrm>
          <a:prstGeom prst="rect">
            <a:avLst/>
          </a:prstGeom>
        </p:spPr>
      </p:pic>
      <p:pic>
        <p:nvPicPr>
          <p:cNvPr id="8" name="Image 7"/>
          <p:cNvPicPr>
            <a:picLocks noChangeAspect="1"/>
          </p:cNvPicPr>
          <p:nvPr/>
        </p:nvPicPr>
        <p:blipFill>
          <a:blip r:embed="rId5"/>
          <a:stretch>
            <a:fillRect/>
          </a:stretch>
        </p:blipFill>
        <p:spPr>
          <a:xfrm>
            <a:off x="4273496" y="1984051"/>
            <a:ext cx="4717678" cy="810838"/>
          </a:xfrm>
          <a:prstGeom prst="rect">
            <a:avLst/>
          </a:prstGeom>
        </p:spPr>
      </p:pic>
      <p:pic>
        <p:nvPicPr>
          <p:cNvPr id="9" name="Image 8"/>
          <p:cNvPicPr>
            <a:picLocks noChangeAspect="1"/>
          </p:cNvPicPr>
          <p:nvPr/>
        </p:nvPicPr>
        <p:blipFill>
          <a:blip r:embed="rId6"/>
          <a:stretch>
            <a:fillRect/>
          </a:stretch>
        </p:blipFill>
        <p:spPr>
          <a:xfrm>
            <a:off x="4355975" y="2794888"/>
            <a:ext cx="4635199" cy="1930255"/>
          </a:xfrm>
          <a:prstGeom prst="rect">
            <a:avLst/>
          </a:prstGeom>
        </p:spPr>
      </p:pic>
      <p:sp>
        <p:nvSpPr>
          <p:cNvPr id="3" name="ZoneTexte 2"/>
          <p:cNvSpPr txBox="1"/>
          <p:nvPr/>
        </p:nvSpPr>
        <p:spPr>
          <a:xfrm>
            <a:off x="611560" y="6309320"/>
            <a:ext cx="5544616" cy="369332"/>
          </a:xfrm>
          <a:prstGeom prst="rect">
            <a:avLst/>
          </a:prstGeom>
          <a:noFill/>
        </p:spPr>
        <p:txBody>
          <a:bodyPr wrap="square" rtlCol="0">
            <a:spAutoFit/>
          </a:bodyPr>
          <a:lstStyle/>
          <a:p>
            <a:r>
              <a:rPr lang="nl-BE" dirty="0" err="1"/>
              <a:t>Confirmée</a:t>
            </a:r>
            <a:r>
              <a:rPr lang="nl-BE" dirty="0"/>
              <a:t> par </a:t>
            </a:r>
            <a:r>
              <a:rPr lang="nl-BE" dirty="0" err="1"/>
              <a:t>l’acheteur</a:t>
            </a:r>
            <a:r>
              <a:rPr lang="nl-BE" dirty="0"/>
              <a:t> </a:t>
            </a:r>
            <a:endParaRPr lang="fr-BE" dirty="0"/>
          </a:p>
        </p:txBody>
      </p:sp>
    </p:spTree>
    <p:extLst>
      <p:ext uri="{BB962C8B-B14F-4D97-AF65-F5344CB8AC3E}">
        <p14:creationId xmlns:p14="http://schemas.microsoft.com/office/powerpoint/2010/main" val="192824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0AA8A78-ADFE-4BC5-BC14-F6F4BF914FF8}"/>
              </a:ext>
            </a:extLst>
          </p:cNvPr>
          <p:cNvPicPr>
            <a:picLocks noChangeAspect="1"/>
          </p:cNvPicPr>
          <p:nvPr/>
        </p:nvPicPr>
        <p:blipFill>
          <a:blip r:embed="rId3"/>
          <a:stretch>
            <a:fillRect/>
          </a:stretch>
        </p:blipFill>
        <p:spPr>
          <a:xfrm>
            <a:off x="4572000" y="2827240"/>
            <a:ext cx="4129516" cy="1988764"/>
          </a:xfrm>
          <a:prstGeom prst="rect">
            <a:avLst/>
          </a:prstGeom>
        </p:spPr>
      </p:pic>
      <p:sp>
        <p:nvSpPr>
          <p:cNvPr id="43013" name="Espace réservé du numéro de diapositive 5">
            <a:extLst>
              <a:ext uri="{FF2B5EF4-FFF2-40B4-BE49-F238E27FC236}">
                <a16:creationId xmlns:a16="http://schemas.microsoft.com/office/drawing/2014/main" id="{C4D7FDEC-DBE3-4894-A8DB-6502DBFDD379}"/>
              </a:ext>
            </a:extLst>
          </p:cNvPr>
          <p:cNvSpPr txBox="1">
            <a:spLocks noGrp="1"/>
          </p:cNvSpPr>
          <p:nvPr/>
        </p:nvSpPr>
        <p:spPr bwMode="auto">
          <a:xfrm>
            <a:off x="1206105" y="5538788"/>
            <a:ext cx="44053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fontAlgn="auto">
              <a:spcBef>
                <a:spcPct val="0"/>
              </a:spcBef>
              <a:spcAft>
                <a:spcPts val="600"/>
              </a:spcAft>
              <a:buClrTx/>
              <a:buSzTx/>
              <a:buNone/>
            </a:pPr>
            <a:fld id="{1A7EE2CA-8F6B-4970-8C38-6F9204264082}" type="slidenum">
              <a:rPr lang="fr-FR" altLang="fr-FR" sz="1950" b="1">
                <a:solidFill>
                  <a:prstClr val="white"/>
                </a:solidFill>
              </a:rPr>
              <a:pPr fontAlgn="auto">
                <a:spcBef>
                  <a:spcPct val="0"/>
                </a:spcBef>
                <a:spcAft>
                  <a:spcPts val="600"/>
                </a:spcAft>
                <a:buClrTx/>
                <a:buSzTx/>
                <a:buNone/>
              </a:pPr>
              <a:t>4</a:t>
            </a:fld>
            <a:endParaRPr lang="fr-FR" altLang="fr-FR" sz="1950" b="1">
              <a:solidFill>
                <a:prstClr val="white"/>
              </a:solidFill>
            </a:endParaRPr>
          </a:p>
        </p:txBody>
      </p:sp>
      <p:sp>
        <p:nvSpPr>
          <p:cNvPr id="43014" name="AutoShape 2">
            <a:extLst>
              <a:ext uri="{FF2B5EF4-FFF2-40B4-BE49-F238E27FC236}">
                <a16:creationId xmlns:a16="http://schemas.microsoft.com/office/drawing/2014/main" id="{8FE43EA8-D006-42A7-B422-681C5D6AA4AC}"/>
              </a:ext>
            </a:extLst>
          </p:cNvPr>
          <p:cNvSpPr>
            <a:spLocks noGrp="1" noChangeArrowheads="1"/>
          </p:cNvSpPr>
          <p:nvPr>
            <p:ph type="title"/>
          </p:nvPr>
        </p:nvSpPr>
        <p:spPr/>
        <p:txBody>
          <a:bodyPr>
            <a:normAutofit/>
          </a:bodyPr>
          <a:lstStyle/>
          <a:p>
            <a:pPr algn="ctr" eaLnBrk="1" hangingPunct="1"/>
            <a:r>
              <a:rPr lang="fr-FR" altLang="fr-FR" sz="3000" dirty="0">
                <a:solidFill>
                  <a:srgbClr val="1B2873"/>
                </a:solidFill>
                <a:latin typeface="Arial" panose="020B0604020202020204" pitchFamily="34" charset="0"/>
                <a:cs typeface="Arial" panose="020B0604020202020204" pitchFamily="34" charset="0"/>
              </a:rPr>
              <a:t>La chirurgie esthétique comptable</a:t>
            </a:r>
          </a:p>
        </p:txBody>
      </p:sp>
      <p:pic>
        <p:nvPicPr>
          <p:cNvPr id="13" name="Picture 2">
            <a:extLst>
              <a:ext uri="{FF2B5EF4-FFF2-40B4-BE49-F238E27FC236}">
                <a16:creationId xmlns:a16="http://schemas.microsoft.com/office/drawing/2014/main" id="{F59F79C6-22FC-485D-8976-4E23A29C3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250372"/>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a:extLst>
              <a:ext uri="{FF2B5EF4-FFF2-40B4-BE49-F238E27FC236}">
                <a16:creationId xmlns:a16="http://schemas.microsoft.com/office/drawing/2014/main" id="{AC8B4D46-B17A-4EF2-A53E-D2A20F65892E}"/>
              </a:ext>
            </a:extLst>
          </p:cNvPr>
          <p:cNvPicPr>
            <a:picLocks noChangeAspect="1"/>
          </p:cNvPicPr>
          <p:nvPr/>
        </p:nvPicPr>
        <p:blipFill>
          <a:blip r:embed="rId5"/>
          <a:stretch>
            <a:fillRect/>
          </a:stretch>
        </p:blipFill>
        <p:spPr>
          <a:xfrm>
            <a:off x="228600" y="2632959"/>
            <a:ext cx="3900918" cy="1985051"/>
          </a:xfrm>
          <a:prstGeom prst="rect">
            <a:avLst/>
          </a:prstGeom>
        </p:spPr>
      </p:pic>
      <p:pic>
        <p:nvPicPr>
          <p:cNvPr id="14" name="Image 13">
            <a:extLst>
              <a:ext uri="{FF2B5EF4-FFF2-40B4-BE49-F238E27FC236}">
                <a16:creationId xmlns:a16="http://schemas.microsoft.com/office/drawing/2014/main" id="{24A54CB4-849C-4171-A161-BB69F19E70E3}"/>
              </a:ext>
            </a:extLst>
          </p:cNvPr>
          <p:cNvPicPr>
            <a:picLocks noChangeAspect="1"/>
          </p:cNvPicPr>
          <p:nvPr/>
        </p:nvPicPr>
        <p:blipFill>
          <a:blip r:embed="rId6"/>
          <a:stretch>
            <a:fillRect/>
          </a:stretch>
        </p:blipFill>
        <p:spPr>
          <a:xfrm>
            <a:off x="7455687" y="5310824"/>
            <a:ext cx="1341236" cy="457240"/>
          </a:xfrm>
          <a:prstGeom prst="rect">
            <a:avLst/>
          </a:prstGeom>
        </p:spPr>
      </p:pic>
    </p:spTree>
    <p:extLst>
      <p:ext uri="{BB962C8B-B14F-4D97-AF65-F5344CB8AC3E}">
        <p14:creationId xmlns:p14="http://schemas.microsoft.com/office/powerpoint/2010/main" val="2659751740"/>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nl-BE" dirty="0" err="1"/>
              <a:t>L’évaluation</a:t>
            </a:r>
            <a:r>
              <a:rPr lang="nl-BE" dirty="0"/>
              <a:t> </a:t>
            </a:r>
            <a:r>
              <a:rPr lang="nl-BE" dirty="0" err="1"/>
              <a:t>Montecarlo</a:t>
            </a:r>
            <a:r>
              <a:rPr lang="nl-BE" dirty="0"/>
              <a:t> : Cas 23</a:t>
            </a:r>
            <a:endParaRPr lang="fr-BE" dirty="0"/>
          </a:p>
        </p:txBody>
      </p:sp>
      <p:sp>
        <p:nvSpPr>
          <p:cNvPr id="11" name="Espace réservé du contenu 10"/>
          <p:cNvSpPr>
            <a:spLocks noGrp="1"/>
          </p:cNvSpPr>
          <p:nvPr>
            <p:ph idx="1"/>
          </p:nvPr>
        </p:nvSpPr>
        <p:spPr>
          <a:xfrm>
            <a:off x="498475" y="1268760"/>
            <a:ext cx="7556500" cy="4857403"/>
          </a:xfrm>
        </p:spPr>
        <p:txBody>
          <a:bodyPr/>
          <a:lstStyle/>
          <a:p>
            <a:pPr>
              <a:spcBef>
                <a:spcPts val="600"/>
              </a:spcBef>
            </a:pPr>
            <a:r>
              <a:rPr lang="fr-BE" sz="1050" dirty="0"/>
              <a:t>Ce chiffre d’affaires dépend de plusieurs facteurs : </a:t>
            </a:r>
            <a:r>
              <a:rPr lang="fr-BE" sz="1050" dirty="0" err="1"/>
              <a:t>Proba</a:t>
            </a:r>
            <a:r>
              <a:rPr lang="fr-BE" sz="1050" dirty="0"/>
              <a:t> rachat Liberty = Probabilité qu’un acheteur rachète « Liberty » et par conséquent que je récupère le chiffre d’affaires de ce client : 0.6Proba crise énergétique = Probabilité qu’une crise de l’énergie affecte le secteur et que je perde tous mes contrats : 0.25Proba crise géo politique = Probabilité qu’une crise </a:t>
            </a:r>
            <a:r>
              <a:rPr lang="fr-BE" sz="1050" dirty="0" err="1"/>
              <a:t>géo-politique</a:t>
            </a:r>
            <a:r>
              <a:rPr lang="fr-BE" sz="1050" dirty="0"/>
              <a:t> affecte le secteur et que je perde tous mes contrats : 0.1 </a:t>
            </a:r>
            <a:r>
              <a:rPr lang="fr-BE" sz="1050" dirty="0" err="1"/>
              <a:t>Proba</a:t>
            </a:r>
            <a:r>
              <a:rPr lang="fr-BE" sz="1050" dirty="0"/>
              <a:t> secteur = Probabilité que le secteur s’effondre et que je perde tous mes contrats : 0.3</a:t>
            </a:r>
          </a:p>
          <a:p>
            <a:pPr>
              <a:spcBef>
                <a:spcPts val="600"/>
              </a:spcBef>
            </a:pPr>
            <a:r>
              <a:rPr lang="fr-BE" sz="1050" dirty="0"/>
              <a:t>Le chiffre d’affaires attendu peut dès lors s’exprimer de la façon suivante :  Chiffre d’affaires Liberty * </a:t>
            </a:r>
            <a:r>
              <a:rPr lang="fr-BE" sz="1050" dirty="0" err="1"/>
              <a:t>Proba</a:t>
            </a:r>
            <a:r>
              <a:rPr lang="fr-BE" sz="1050" dirty="0"/>
              <a:t> rachat Liberty + Chiffre d’affaires de mes autres clients multiplié par mes facteurs de risques (2.292.000 * 0.6 + 4.110.000) * (1-0.25) * (1-0.1) * (1-0.3) = 2.591.757 Cette formule est possible dès lors que mon modèle n’utilise que des distributions </a:t>
            </a:r>
            <a:r>
              <a:rPr lang="fr-BE" sz="1050" dirty="0" err="1"/>
              <a:t>binomales</a:t>
            </a:r>
            <a:r>
              <a:rPr lang="fr-BE" sz="1050" dirty="0"/>
              <a:t>. Cela aurait également été possible avec des distributions normales (TCL : indépendances entre les erreurs). Les choses se compliquent si nous utilisons des distributions plus complexes. Par ailleurs, cette formule ne me dit rien de la variance ainsi que de la distribution des résultats de mon modèle. Je pourrais par exemple être intéressée par la probabilité que mon chiffre d’affaires soit égal à 0. Les simulations de </a:t>
            </a:r>
            <a:r>
              <a:rPr lang="fr-BE" sz="1050" dirty="0" err="1"/>
              <a:t>monté-carlo</a:t>
            </a:r>
            <a:r>
              <a:rPr lang="fr-BE" sz="1050" dirty="0"/>
              <a:t> permettent de répondre à ces deux limites. </a:t>
            </a:r>
          </a:p>
          <a:p>
            <a:pPr>
              <a:spcBef>
                <a:spcPts val="600"/>
              </a:spcBef>
            </a:pPr>
            <a:r>
              <a:rPr lang="fr-BE" sz="1050" dirty="0"/>
              <a:t>La simulation de Monte-Carlo consiste à répéter un grand nombre d’expériences et d’observer les résultats de ce grand nombre d’expériences en tirant des statistiques globales. L’exemple le plus connu étant celui qui consiste à calculer la probabilité d’obtenir le chiffre 6 lorsque je lance un dé non-pipé. Si vous souhaitez obtenir ce résultat de manière empirique, il vous suffit de lancer le dé un assez grand nombre de fois et de compter le nombre de fois où le 6 sort par rapport au nombre total d’essais. La probabilité tendra vers 1/6. Dans notre exemple, nous avons effectué 1.000.000 de simulations. Pour chaque simulation, nous avons simulé nos quatre probabilités. </a:t>
            </a:r>
            <a:r>
              <a:rPr lang="fr-BE" sz="1050" dirty="0" err="1"/>
              <a:t>Proba</a:t>
            </a:r>
            <a:r>
              <a:rPr lang="fr-BE" sz="1050" dirty="0"/>
              <a:t> rachat Liberty = distribution binomiale (de type 0 ou 1) avec une moyenne = 0.6 </a:t>
            </a:r>
            <a:r>
              <a:rPr lang="fr-BE" sz="1050" dirty="0" err="1"/>
              <a:t>Proba</a:t>
            </a:r>
            <a:r>
              <a:rPr lang="fr-BE" sz="1050" dirty="0"/>
              <a:t> crise énergétique = distribution binomiale (de type 0 ou 1) avec une moyenne =0.25 </a:t>
            </a:r>
            <a:r>
              <a:rPr lang="fr-BE" sz="1050" dirty="0" err="1"/>
              <a:t>Proba</a:t>
            </a:r>
            <a:r>
              <a:rPr lang="fr-BE" sz="1050" dirty="0"/>
              <a:t> crise géo politique = distribution binomiale (de type 0 ou 1) avec une moyenne = 0.1 </a:t>
            </a:r>
            <a:r>
              <a:rPr lang="fr-BE" sz="1050" dirty="0" err="1"/>
              <a:t>Proba</a:t>
            </a:r>
            <a:r>
              <a:rPr lang="fr-BE" sz="1050" dirty="0"/>
              <a:t> secteur = distribution binomiale (de type 0 ou 1) avec une moyenne = 0.3</a:t>
            </a:r>
          </a:p>
          <a:p>
            <a:pPr>
              <a:spcBef>
                <a:spcPts val="600"/>
              </a:spcBef>
            </a:pPr>
            <a:r>
              <a:rPr lang="fr-BE" sz="1050" dirty="0"/>
              <a:t>Pour chaque simulation nous avons calculé un chiffre d’affaires. Ex : simulation 1 : </a:t>
            </a:r>
            <a:r>
              <a:rPr lang="fr-BE" sz="1050" dirty="0" err="1"/>
              <a:t>Proba</a:t>
            </a:r>
            <a:r>
              <a:rPr lang="fr-BE" sz="1050" dirty="0"/>
              <a:t> rachat Liberty = 1Proba crise énergétique = 0 </a:t>
            </a:r>
            <a:r>
              <a:rPr lang="fr-BE" sz="1050" dirty="0" err="1"/>
              <a:t>Proba</a:t>
            </a:r>
            <a:r>
              <a:rPr lang="fr-BE" sz="1050" dirty="0"/>
              <a:t> crise géo politique = 0Proba secteur = 1 Mon chiffre d’affaires est de 0 car ce 1er scenario suppose qu’il y a une crise sectorielle et que je perds tous mes contrats (</a:t>
            </a:r>
            <a:r>
              <a:rPr lang="fr-BE" sz="1050" dirty="0" err="1"/>
              <a:t>proba</a:t>
            </a:r>
            <a:r>
              <a:rPr lang="fr-BE" sz="1050" dirty="0"/>
              <a:t> secteur = 1).</a:t>
            </a:r>
          </a:p>
          <a:p>
            <a:pPr>
              <a:spcBef>
                <a:spcPts val="600"/>
              </a:spcBef>
            </a:pPr>
            <a:r>
              <a:rPr lang="fr-BE" sz="1050" dirty="0"/>
              <a:t>Lorsque nous prenons la moyenne de l’ensemble de nos simulations, nous obtenons un chiffre de : 2.594.607 soit un résultat très proche de celui calculé ci-avant. Par ailleurs, nous pouvons également compter le nombre des scénarios dans lesquels le chiffre d’affaires est égal à 0. Dans notre exemple, il s’agit de 52.82%. Etant donné les hypothèses rédigées ci-avant (très simplifiées), la probabilité que le chiffre d’affaires soit nul est de 52.82%.</a:t>
            </a:r>
          </a:p>
          <a:p>
            <a:pPr marL="0" indent="0">
              <a:buNone/>
            </a:pPr>
            <a:endParaRPr lang="fr-BE" dirty="0"/>
          </a:p>
          <a:p>
            <a:endParaRPr lang="fr-BE" dirty="0"/>
          </a:p>
        </p:txBody>
      </p:sp>
    </p:spTree>
    <p:extLst>
      <p:ext uri="{BB962C8B-B14F-4D97-AF65-F5344CB8AC3E}">
        <p14:creationId xmlns:p14="http://schemas.microsoft.com/office/powerpoint/2010/main" val="832519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Valeur</a:t>
            </a:r>
            <a:r>
              <a:rPr lang="nl-BE" dirty="0"/>
              <a:t> </a:t>
            </a:r>
            <a:r>
              <a:rPr lang="nl-BE" dirty="0" err="1"/>
              <a:t>d’une</a:t>
            </a:r>
            <a:r>
              <a:rPr lang="nl-BE" dirty="0"/>
              <a:t> option ( Black &amp; </a:t>
            </a:r>
            <a:r>
              <a:rPr lang="nl-BE" dirty="0" err="1"/>
              <a:t>Scholes</a:t>
            </a:r>
            <a:r>
              <a:rPr lang="nl-BE" dirty="0"/>
              <a:t>)  </a:t>
            </a:r>
            <a:endParaRPr lang="fr-BE" dirty="0"/>
          </a:p>
        </p:txBody>
      </p:sp>
      <p:pic>
        <p:nvPicPr>
          <p:cNvPr id="5" name="Espace réservé du contenu 4"/>
          <p:cNvPicPr>
            <a:picLocks noGrp="1" noChangeAspect="1"/>
          </p:cNvPicPr>
          <p:nvPr>
            <p:ph sz="half" idx="1"/>
          </p:nvPr>
        </p:nvPicPr>
        <p:blipFill>
          <a:blip r:embed="rId2"/>
          <a:stretch>
            <a:fillRect/>
          </a:stretch>
        </p:blipFill>
        <p:spPr>
          <a:xfrm>
            <a:off x="562232" y="1844824"/>
            <a:ext cx="3685136" cy="1659956"/>
          </a:xfrm>
          <a:prstGeom prst="rect">
            <a:avLst/>
          </a:prstGeom>
        </p:spPr>
      </p:pic>
      <p:sp>
        <p:nvSpPr>
          <p:cNvPr id="4" name="Espace réservé du contenu 3"/>
          <p:cNvSpPr>
            <a:spLocks noGrp="1"/>
          </p:cNvSpPr>
          <p:nvPr>
            <p:ph sz="half" idx="2"/>
          </p:nvPr>
        </p:nvSpPr>
        <p:spPr>
          <a:xfrm>
            <a:off x="4399878" y="1700808"/>
            <a:ext cx="3657600" cy="4425355"/>
          </a:xfrm>
        </p:spPr>
        <p:txBody>
          <a:bodyPr>
            <a:normAutofit fontScale="62500" lnSpcReduction="20000"/>
          </a:bodyPr>
          <a:lstStyle/>
          <a:p>
            <a:pPr lvl="0"/>
            <a:r>
              <a:rPr lang="fr-BE" u="sng" dirty="0"/>
              <a:t>La valeur d’une entreprise en retournement est la valeur d’une option sur la valeur future de cette entreprise (Black &amp; </a:t>
            </a:r>
            <a:r>
              <a:rPr lang="fr-BE" u="sng" dirty="0" err="1"/>
              <a:t>Scholes</a:t>
            </a:r>
            <a:r>
              <a:rPr lang="fr-BE" u="sng" dirty="0"/>
              <a:t>).</a:t>
            </a:r>
            <a:r>
              <a:rPr lang="fr-BE" dirty="0"/>
              <a:t> C’est le modèle dit des « </a:t>
            </a:r>
            <a:r>
              <a:rPr lang="fr-BE" i="1" dirty="0"/>
              <a:t>options réelles</a:t>
            </a:r>
            <a:r>
              <a:rPr lang="fr-BE" dirty="0"/>
              <a:t> ». C’est un peu comme une option sur action mais elle a un contenu plus aléatoire encore. La valeur d’une </a:t>
            </a:r>
            <a:r>
              <a:rPr lang="fr-BE" u="sng" dirty="0"/>
              <a:t>option dite financière</a:t>
            </a:r>
            <a:r>
              <a:rPr lang="fr-BE" dirty="0"/>
              <a:t> ( une option sur action en bourse) se base sur le fait qu’elles sont déclenchées à une échéance donnée alors que ce qui est recherché c’est la valeur des options dites américaines qui peuvent être déclenchées tout au long d’une période définie bien plus longue. C’est pourquoi on utilise le terme option « </a:t>
            </a:r>
            <a:r>
              <a:rPr lang="fr-BE" i="1" dirty="0"/>
              <a:t>réelle</a:t>
            </a:r>
            <a:r>
              <a:rPr lang="fr-BE" dirty="0"/>
              <a:t> » par opposition à option « financière ». </a:t>
            </a:r>
          </a:p>
          <a:p>
            <a:r>
              <a:rPr lang="fr-BE" u="sng" dirty="0"/>
              <a:t>La valorisation par option réelle</a:t>
            </a:r>
            <a:r>
              <a:rPr lang="fr-BE" dirty="0"/>
              <a:t> s’est développée au départ pour valoriser des projets d’investissements lourds et qui s’échelonnent en plusieurs phases dans le temps, comme par exemple l’exploitation des ressources naturelles. Les coûts fixes initiaux de ces projets sont très coûteux. Mais cela peut s’appliquer aux secteurs nouveaux, des TIC, des biotechnologies, de la chimie et de la pharmacie (Pfizer)... ; et pourquoi pas, par analogie, au secteur des entreprises en retournement. </a:t>
            </a:r>
          </a:p>
          <a:p>
            <a:r>
              <a:rPr lang="fr-BE" dirty="0"/>
              <a:t>On peut synthétiser l’analogie entre les options financières et les options réelles par le tableau ci- joint</a:t>
            </a:r>
          </a:p>
          <a:p>
            <a:endParaRPr lang="nl-BE" dirty="0"/>
          </a:p>
          <a:p>
            <a:endParaRPr lang="nl-BE" dirty="0"/>
          </a:p>
          <a:p>
            <a:endParaRPr lang="nl-BE" dirty="0"/>
          </a:p>
          <a:p>
            <a:pPr marL="0" indent="0">
              <a:buNone/>
            </a:pPr>
            <a:endParaRPr lang="fr-BE" dirty="0"/>
          </a:p>
          <a:p>
            <a:endParaRPr lang="fr-BE" dirty="0"/>
          </a:p>
        </p:txBody>
      </p:sp>
      <p:pic>
        <p:nvPicPr>
          <p:cNvPr id="8" name="Image 7"/>
          <p:cNvPicPr>
            <a:picLocks noChangeAspect="1"/>
          </p:cNvPicPr>
          <p:nvPr/>
        </p:nvPicPr>
        <p:blipFill>
          <a:blip r:embed="rId3"/>
          <a:stretch>
            <a:fillRect/>
          </a:stretch>
        </p:blipFill>
        <p:spPr>
          <a:xfrm>
            <a:off x="400079" y="3995423"/>
            <a:ext cx="3851833" cy="2241889"/>
          </a:xfrm>
          <a:prstGeom prst="rect">
            <a:avLst/>
          </a:prstGeom>
        </p:spPr>
      </p:pic>
    </p:spTree>
    <p:extLst>
      <p:ext uri="{BB962C8B-B14F-4D97-AF65-F5344CB8AC3E}">
        <p14:creationId xmlns:p14="http://schemas.microsoft.com/office/powerpoint/2010/main" val="2271426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Cas réel </a:t>
            </a:r>
            <a:r>
              <a:rPr lang="nl-BE" dirty="0" err="1"/>
              <a:t>d’expertise</a:t>
            </a:r>
            <a:r>
              <a:rPr lang="nl-BE" dirty="0"/>
              <a:t>  </a:t>
            </a:r>
            <a:endParaRPr lang="fr-BE" dirty="0"/>
          </a:p>
        </p:txBody>
      </p:sp>
      <p:sp>
        <p:nvSpPr>
          <p:cNvPr id="3" name="Espace réservé du contenu 2"/>
          <p:cNvSpPr>
            <a:spLocks noGrp="1"/>
          </p:cNvSpPr>
          <p:nvPr>
            <p:ph sz="half" idx="1"/>
          </p:nvPr>
        </p:nvSpPr>
        <p:spPr/>
        <p:txBody>
          <a:bodyPr>
            <a:normAutofit fontScale="77500" lnSpcReduction="20000"/>
          </a:bodyPr>
          <a:lstStyle/>
          <a:p>
            <a:r>
              <a:rPr lang="fr-BE" b="1" dirty="0"/>
              <a:t>Cas 10  </a:t>
            </a:r>
            <a:r>
              <a:rPr lang="fr-BE" dirty="0"/>
              <a:t>Le réviseur considéra devoir procéder à une évaluation en </a:t>
            </a:r>
            <a:r>
              <a:rPr lang="fr-BE" b="1" dirty="0"/>
              <a:t>DCF avec une décote de 60%</a:t>
            </a:r>
            <a:r>
              <a:rPr lang="fr-BE" dirty="0"/>
              <a:t> (taux forfaitaire d’évaluation de risque de faillite) sur le rendement.  </a:t>
            </a:r>
          </a:p>
          <a:p>
            <a:r>
              <a:rPr lang="fr-BE" dirty="0"/>
              <a:t>Pour le DCF, il a retenu un </a:t>
            </a:r>
            <a:r>
              <a:rPr lang="fr-BE" b="1" dirty="0"/>
              <a:t>WACC à 19%</a:t>
            </a:r>
            <a:r>
              <a:rPr lang="fr-BE" dirty="0"/>
              <a:t> </a:t>
            </a:r>
            <a:r>
              <a:rPr lang="fr-BE" i="1" dirty="0"/>
              <a:t> </a:t>
            </a:r>
            <a:r>
              <a:rPr lang="fr-BE" dirty="0"/>
              <a:t>Il a comparé le résultat au résultat sur les multiples. Sur base Bloomberg, pour les secteurs concernés (Heath care, Software, …), il a retenu une moyenne (non décotée) </a:t>
            </a:r>
            <a:r>
              <a:rPr lang="fr-BE" b="1" dirty="0"/>
              <a:t>EV/EBITDA de 15,7 et EV/EBIT de 22 réduite à 9,8 et 13,7 pour l’</a:t>
            </a:r>
            <a:r>
              <a:rPr lang="fr-BE" b="1" dirty="0" err="1"/>
              <a:t>illiquidité</a:t>
            </a:r>
            <a:r>
              <a:rPr lang="fr-BE" b="1" dirty="0"/>
              <a:t> de 40% sur base empirique</a:t>
            </a:r>
            <a:r>
              <a:rPr lang="fr-BE" dirty="0"/>
              <a:t>. </a:t>
            </a:r>
          </a:p>
          <a:p>
            <a:r>
              <a:rPr lang="fr-BE" dirty="0"/>
              <a:t>Le réviseur applique la méthode des options réelles de </a:t>
            </a:r>
            <a:r>
              <a:rPr lang="fr-BE" b="1" dirty="0"/>
              <a:t>Black &amp; </a:t>
            </a:r>
            <a:r>
              <a:rPr lang="fr-BE" b="1" dirty="0" err="1"/>
              <a:t>Scholes</a:t>
            </a:r>
            <a:r>
              <a:rPr lang="fr-BE" b="1" dirty="0"/>
              <a:t> qui confirme la décote de valeur de 60%.</a:t>
            </a:r>
            <a:r>
              <a:rPr lang="fr-BE" dirty="0"/>
              <a:t> Il ne procède pas à un audit précis des causes des difficultés ni ne travaille sur un plan descriptif. </a:t>
            </a:r>
          </a:p>
          <a:p>
            <a:pPr marL="0" indent="0">
              <a:buNone/>
            </a:pPr>
            <a:endParaRPr lang="fr-BE" dirty="0"/>
          </a:p>
        </p:txBody>
      </p:sp>
      <p:sp>
        <p:nvSpPr>
          <p:cNvPr id="4" name="Espace réservé du contenu 3"/>
          <p:cNvSpPr>
            <a:spLocks noGrp="1"/>
          </p:cNvSpPr>
          <p:nvPr>
            <p:ph sz="half" idx="2"/>
          </p:nvPr>
        </p:nvSpPr>
        <p:spPr/>
        <p:txBody>
          <a:bodyPr>
            <a:normAutofit fontScale="85000" lnSpcReduction="10000"/>
          </a:bodyPr>
          <a:lstStyle/>
          <a:p>
            <a:r>
              <a:rPr lang="fr-BE" b="1" dirty="0"/>
              <a:t>Cas 24   </a:t>
            </a:r>
            <a:r>
              <a:rPr lang="fr-BE" dirty="0"/>
              <a:t>À – 9 mois de la faillite, un réviseur avec une signature reconnue, en vue de l’augmentation de capital, à souscrire par les </a:t>
            </a:r>
            <a:r>
              <a:rPr lang="fr-BE" dirty="0" err="1"/>
              <a:t>invests</a:t>
            </a:r>
            <a:r>
              <a:rPr lang="fr-BE" dirty="0"/>
              <a:t> et les actionnaires, a valorisé la société en retenant une prime de </a:t>
            </a:r>
            <a:r>
              <a:rPr lang="fr-BE" b="1" dirty="0"/>
              <a:t>risque de distress de 5,5%,</a:t>
            </a:r>
            <a:r>
              <a:rPr lang="fr-BE" dirty="0"/>
              <a:t> ce qui permit de valoriser le plan financier prévisionnel (emportant ces erreurs de césure et au moment de la crise) avec un résultat négatif à N+1 (800.000€) positif à N+2 et N-3 (670.000€ et 844.000€) à 720.000€.  </a:t>
            </a:r>
          </a:p>
          <a:p>
            <a:r>
              <a:rPr lang="fr-BE" dirty="0"/>
              <a:t>Il a </a:t>
            </a:r>
            <a:r>
              <a:rPr lang="fr-BE" b="1" dirty="0"/>
              <a:t>établi une décote de valeur due à ce risque de discontinuité de 60%.</a:t>
            </a:r>
            <a:r>
              <a:rPr lang="fr-BE" dirty="0"/>
              <a:t> Dans le modèle Black &amp; </a:t>
            </a:r>
            <a:r>
              <a:rPr lang="fr-BE" dirty="0" err="1"/>
              <a:t>Scholes</a:t>
            </a:r>
            <a:r>
              <a:rPr lang="fr-BE" dirty="0"/>
              <a:t>, la valeur était réduite à 660.000€. </a:t>
            </a:r>
          </a:p>
          <a:p>
            <a:pPr marL="0" indent="0">
              <a:buNone/>
            </a:pPr>
            <a:endParaRPr lang="fr-BE" b="1" dirty="0"/>
          </a:p>
          <a:p>
            <a:endParaRPr lang="fr-BE" dirty="0"/>
          </a:p>
        </p:txBody>
      </p:sp>
    </p:spTree>
    <p:extLst>
      <p:ext uri="{BB962C8B-B14F-4D97-AF65-F5344CB8AC3E}">
        <p14:creationId xmlns:p14="http://schemas.microsoft.com/office/powerpoint/2010/main" val="4059961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Cas réél</a:t>
            </a:r>
            <a:endParaRPr lang="fr-BE" dirty="0"/>
          </a:p>
        </p:txBody>
      </p:sp>
      <p:sp>
        <p:nvSpPr>
          <p:cNvPr id="3" name="Espace réservé du contenu 2"/>
          <p:cNvSpPr>
            <a:spLocks noGrp="1"/>
          </p:cNvSpPr>
          <p:nvPr>
            <p:ph sz="half" idx="1"/>
          </p:nvPr>
        </p:nvSpPr>
        <p:spPr/>
        <p:txBody>
          <a:bodyPr>
            <a:normAutofit fontScale="70000" lnSpcReduction="20000"/>
          </a:bodyPr>
          <a:lstStyle/>
          <a:p>
            <a:r>
              <a:rPr lang="fr-BE" b="1" dirty="0"/>
              <a:t>Cas 34  </a:t>
            </a:r>
            <a:r>
              <a:rPr lang="fr-BE" dirty="0"/>
              <a:t>Un réviseur de bonne signature a évalué l’entreprise value (EV) sur base d’un </a:t>
            </a:r>
            <a:r>
              <a:rPr lang="fr-BE" b="1" dirty="0"/>
              <a:t>WACC à 25,83%</a:t>
            </a:r>
            <a:r>
              <a:rPr lang="fr-BE" dirty="0"/>
              <a:t> (</a:t>
            </a:r>
            <a:r>
              <a:rPr lang="fr-BE" dirty="0" err="1"/>
              <a:t>risk</a:t>
            </a:r>
            <a:r>
              <a:rPr lang="fr-BE" dirty="0"/>
              <a:t> free rate -0,5 - market rate 6,01 - country 1,11 – Bêta 1,20 – </a:t>
            </a:r>
            <a:r>
              <a:rPr lang="fr-BE" dirty="0" err="1"/>
              <a:t>small</a:t>
            </a:r>
            <a:r>
              <a:rPr lang="fr-BE" dirty="0"/>
              <a:t> </a:t>
            </a:r>
            <a:r>
              <a:rPr lang="fr-BE" dirty="0" err="1"/>
              <a:t>form</a:t>
            </a:r>
            <a:r>
              <a:rPr lang="fr-BE" dirty="0"/>
              <a:t> 11,63 – détresse 10% dégradé par le coût de la dette) à soit un EV de 1.241.000€ et une valeur passant à 4.000.000€ (- dette + cash) si l’impact des réductions des dettes dans la PRJ pouvait être tenu pour réalisé dans la holding (effet patrimonial) </a:t>
            </a:r>
          </a:p>
          <a:p>
            <a:r>
              <a:rPr lang="fr-BE" dirty="0"/>
              <a:t>Les créanciers concernés évaluaient cette valeur à un montant dépassant leur créance. Le tribunal les reconnut pour 900.000€. Ce faisant, le tribunal admit un WACC dans ce cas de </a:t>
            </a:r>
            <a:r>
              <a:rPr lang="fr-BE" u="sng" dirty="0"/>
              <a:t>25,83%</a:t>
            </a:r>
            <a:r>
              <a:rPr lang="fr-BE" dirty="0"/>
              <a:t>. </a:t>
            </a:r>
          </a:p>
          <a:p>
            <a:r>
              <a:rPr lang="fr-BE" dirty="0"/>
              <a:t>Le test de sensitivité établissait ce qui suit en comparant le WACC avec le % de chance de réalisation du chiffre d’affaires :</a:t>
            </a:r>
          </a:p>
          <a:p>
            <a:endParaRPr lang="fr-BE" dirty="0"/>
          </a:p>
        </p:txBody>
      </p:sp>
      <p:pic>
        <p:nvPicPr>
          <p:cNvPr id="11" name="Espace réservé du contenu 10"/>
          <p:cNvPicPr>
            <a:picLocks noGrp="1" noChangeAspect="1"/>
          </p:cNvPicPr>
          <p:nvPr>
            <p:ph sz="half" idx="2"/>
          </p:nvPr>
        </p:nvPicPr>
        <p:blipFill>
          <a:blip r:embed="rId2"/>
          <a:stretch>
            <a:fillRect/>
          </a:stretch>
        </p:blipFill>
        <p:spPr>
          <a:xfrm>
            <a:off x="4400550" y="3212976"/>
            <a:ext cx="4419922" cy="1344585"/>
          </a:xfrm>
          <a:prstGeom prst="rect">
            <a:avLst/>
          </a:prstGeom>
        </p:spPr>
      </p:pic>
    </p:spTree>
    <p:extLst>
      <p:ext uri="{BB962C8B-B14F-4D97-AF65-F5344CB8AC3E}">
        <p14:creationId xmlns:p14="http://schemas.microsoft.com/office/powerpoint/2010/main" val="507720681"/>
      </p:ext>
    </p:extLst>
  </p:cSld>
  <p:clrMapOvr>
    <a:masterClrMapping/>
  </p:clrMapOvr>
  <p:extLst>
    <p:ext uri="{6950BFC3-D8DA-4A85-94F7-54DA5524770B}">
      <p188:commentRel xmlns:p188="http://schemas.microsoft.com/office/powerpoint/2018/8/main" xmlns=""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Cas 39</a:t>
            </a:r>
            <a:endParaRPr lang="fr-BE" dirty="0"/>
          </a:p>
        </p:txBody>
      </p:sp>
      <p:sp>
        <p:nvSpPr>
          <p:cNvPr id="3" name="Espace réservé du contenu 2"/>
          <p:cNvSpPr>
            <a:spLocks noGrp="1"/>
          </p:cNvSpPr>
          <p:nvPr>
            <p:ph idx="1"/>
          </p:nvPr>
        </p:nvSpPr>
        <p:spPr>
          <a:xfrm>
            <a:off x="498475" y="1412776"/>
            <a:ext cx="7556500" cy="4713387"/>
          </a:xfrm>
        </p:spPr>
        <p:txBody>
          <a:bodyPr/>
          <a:lstStyle/>
          <a:p>
            <a:pPr lvl="0"/>
            <a:r>
              <a:rPr lang="fr-BE" sz="1400" dirty="0"/>
              <a:t>l’expert désigné par l’AMF (autorité des marchés) pour une attestation d’équité dans le cadre des opérations sur le capital considéra qu’il devait évaluer la société après opération de restructuration, en prenant en déduction de la valeur d’entreprise la dette nette subsistant après opération nette de cash (soit -720 millions d’€). </a:t>
            </a:r>
          </a:p>
          <a:p>
            <a:r>
              <a:rPr lang="fr-BE" sz="1400" dirty="0"/>
              <a:t>L’expert analysa le cours de Bourse et son historique pour considérer qu’il était peu représentatif de la valeur de l’entreprise, trop influencé par des facteurs subjectifs et opérationnels qui devraient en partie trouver une solution dans la restructuration.  Il écarta aussi comme méthode d’évaluation l’actif net réévalué, la capitalisation des dividendes. Il ne trouva pas de transaction récente comparable ni de société cotée ayant des activités comparables en termes de mix et d’évolution possible. Il ne retint pas la méthode du DCF globale car aucun facteur Bêta ne rendrait compte de la valeur. </a:t>
            </a:r>
          </a:p>
          <a:p>
            <a:r>
              <a:rPr lang="fr-BE" sz="1400" dirty="0"/>
              <a:t>Il </a:t>
            </a:r>
            <a:r>
              <a:rPr lang="fr-BE" sz="1400" b="1" dirty="0"/>
              <a:t>proposa donc la méthode de la somme des parties d’entreprises (ou SOP)</a:t>
            </a:r>
            <a:r>
              <a:rPr lang="fr-BE" sz="1400" dirty="0"/>
              <a:t> qui consiste à valoriser distinctement les parties d’entreprises concernées sur base d’une analyse critique sur grille des Best case et Worst case. Pour la partie d’activité maison connectée, l’expert a pris un taux d’actualisation </a:t>
            </a:r>
            <a:r>
              <a:rPr lang="fr-BE" sz="1400" b="1" dirty="0"/>
              <a:t>de 11.26 %</a:t>
            </a:r>
            <a:r>
              <a:rPr lang="fr-BE" sz="1400" dirty="0"/>
              <a:t> décomposé en Trésor bond 10 ans (1.41%) compte-tenu de l’exposition au marché américain, une prime de risque Amérique et sectoriel selon </a:t>
            </a:r>
            <a:r>
              <a:rPr lang="fr-BE" sz="1400" dirty="0" err="1"/>
              <a:t>Damodaran</a:t>
            </a:r>
            <a:r>
              <a:rPr lang="fr-BE" sz="1400" dirty="0"/>
              <a:t> de 6.1%, d’un Bêta sectoriel de 1.16 selon </a:t>
            </a:r>
            <a:r>
              <a:rPr lang="fr-BE" sz="1400" dirty="0" err="1"/>
              <a:t>Damodaran</a:t>
            </a:r>
            <a:r>
              <a:rPr lang="fr-BE" sz="1400" dirty="0"/>
              <a:t> (US entrainement), une prime de taille de 0.68% (Duff &amp; Peps), d’un coût de la dette moyen pondérée de 8.3% du taux d’imposition de 15% et d’un facteur de restructuration. Après Test de sensitivité, le taux de 11.26 % a été retenu sur base des comparables boursiers selon les analystes et selon une approche des transactions comparables pour ce secteur. Il procédera de même pour chaque métier</a:t>
            </a:r>
          </a:p>
        </p:txBody>
      </p:sp>
    </p:spTree>
    <p:extLst>
      <p:ext uri="{BB962C8B-B14F-4D97-AF65-F5344CB8AC3E}">
        <p14:creationId xmlns:p14="http://schemas.microsoft.com/office/powerpoint/2010/main" val="3957954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Cas 40 </a:t>
            </a:r>
            <a:endParaRPr lang="fr-BE" dirty="0"/>
          </a:p>
        </p:txBody>
      </p:sp>
      <p:sp>
        <p:nvSpPr>
          <p:cNvPr id="7" name="Espace réservé du contenu 6"/>
          <p:cNvSpPr>
            <a:spLocks noGrp="1"/>
          </p:cNvSpPr>
          <p:nvPr>
            <p:ph idx="1"/>
          </p:nvPr>
        </p:nvSpPr>
        <p:spPr>
          <a:xfrm>
            <a:off x="498475" y="1196752"/>
            <a:ext cx="7556500" cy="4929411"/>
          </a:xfrm>
        </p:spPr>
        <p:txBody>
          <a:bodyPr/>
          <a:lstStyle/>
          <a:p>
            <a:r>
              <a:rPr lang="fr-BE" sz="1000" dirty="0"/>
              <a:t>L’expert indépendant de l’AMF a travaillé sur </a:t>
            </a:r>
            <a:r>
              <a:rPr lang="fr-BE" sz="1000" b="1" dirty="0"/>
              <a:t>une analyse multicritère et sur une analyse factuelle reprise en probabilité de succès du plan</a:t>
            </a:r>
            <a:r>
              <a:rPr lang="fr-BE" sz="1000" dirty="0"/>
              <a:t> Le rapport procéda à une évaluation des déficits reportable. Il écarta la méthode d’actualisation des dividendes puisque CGG n’avait pas distribué depuis longtemps des dividendes et pouvait ne pas en distribuer pendant longtemps. Il a écarté la méthode de l’actif net réévalué peu pertinente en «going concern».  Il n’a pas pu considérer la méthode des multiples en l’absence de référentiel de cibles comparables. Les valorisations par multiples d’acquisition internes par CGG n’étaient pas plus pertinentes compte-tenu des effets de taille et de métiers très différents et non cumulables. Le référentiel des augmentations de capital précédentes a semblé aléatoire compte-tenu de l’évolution des pertes et de la dette entre les deux moments. </a:t>
            </a:r>
          </a:p>
          <a:p>
            <a:r>
              <a:rPr lang="fr-BE" sz="1000" dirty="0"/>
              <a:t>Le cours de Bourse, tant des actions que des obligations au regard des événements et des cours, montre que le cours a été corrélé directement au cours du Brent diminué ou augmenté d’une survaleur ou d’une décote. Par rapport aux événements (par exemple en mai 2017, le cours moyen du Brent était de 602 et l’action de 6.2 à 27€, 6.5 spot à date du 11 mai, ce qui conduit sur la même corrélation à un rapport Brent/action de 2.9). Sur cette base, une analyse des recommandations des analystes au cours des 5 derniers mois a été réalisée pour établir un cours moyen et médian de 2.72. Sur base de la cotation des obligations, une valeur moyenne d’entreprise entre le 11/05/201 et le 07/11/2016 s’établissait entre 1.500 et 2040 M USD. </a:t>
            </a:r>
          </a:p>
          <a:p>
            <a:r>
              <a:rPr lang="fr-BE" sz="1000" dirty="0"/>
              <a:t>Le business plan de restructuration a fait l’objet d’un DCF. Le taux d’actualisation pour le facteur Bêta a été retenu sur chaque cash-flow de chaque activité puisque la bêta sectorielle n’est pas référencée pour un conglomérat d’activités de cette taille. Le Bêta a été déterminé sur 5 références par marché. Sur un Bêta moyen pondéré (1.18) et un taux sans risque de 0.75% un rendement de marché de 8.20%, l’expert retient une prime de risque marché de 7.44 %. Le taux spécifique de risque lié au </a:t>
            </a:r>
            <a:r>
              <a:rPr lang="fr-BE" sz="1000" b="1" dirty="0"/>
              <a:t>retournement est estimé à 2.5 %.</a:t>
            </a:r>
            <a:r>
              <a:rPr lang="fr-BE" sz="1000" dirty="0"/>
              <a:t> Le taux d’actualisation global est donc établi entre 11.3% et 12.2 % (par exemple taux sans risque 0.76%- Bêta médian 1.21% - rendement marché 8.20%, prime de risque 7.44%, prime de retournement 2.5%) = 12.2%. L’expert critique alors le business plan pour établir un test de sensibilité avec un taux de risque d’exécution des prévisions de 2.5% ce qui conduit à une valeur entre 1.937 M USD et 2.074 M USD ce qui </a:t>
            </a:r>
            <a:r>
              <a:rPr lang="fr-BE" sz="1000" dirty="0" err="1"/>
              <a:t>renvoit</a:t>
            </a:r>
            <a:r>
              <a:rPr lang="fr-BE" sz="1000" dirty="0"/>
              <a:t> un multiple d’EBITDA de marché acceptable de 3. L’expert critique alors le calcul de la marge brute. Il prend en compte le risque de décalage dans la réalisation du plan d’affaires. </a:t>
            </a:r>
          </a:p>
          <a:p>
            <a:r>
              <a:rPr lang="fr-BE" sz="1000" dirty="0"/>
              <a:t>Il compare alors ce résultat à un échantillon de comparables boursiers d’entreprises du secteur pour procéder à une analyse de régression au départ de la valeur d’entreprise sur le chiffre d’affaires et la marge d’EBITDA, hypothèse retenue ce qui ramène à une valeur d’entreprise sur EBITDA de ces entreprises à une moyenne de 5.2 en 2017 tendant vers 3.8 en 2018 et 3 en 2019 ce qui conduit à une valorisation sur cette base entre 2.265 M USD et 2.449 M USD.  La direction retenait sur une valorisation de la Banque Lazare entre 1.800 M USD et 2000 M USD.  </a:t>
            </a:r>
          </a:p>
          <a:p>
            <a:endParaRPr lang="fr-BE" dirty="0"/>
          </a:p>
        </p:txBody>
      </p:sp>
    </p:spTree>
    <p:extLst>
      <p:ext uri="{BB962C8B-B14F-4D97-AF65-F5344CB8AC3E}">
        <p14:creationId xmlns:p14="http://schemas.microsoft.com/office/powerpoint/2010/main" val="1784062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nl-BE" sz="3200" dirty="0" err="1">
                <a:solidFill>
                  <a:schemeClr val="bg1"/>
                </a:solidFill>
              </a:rPr>
              <a:t>Exemples</a:t>
            </a:r>
            <a:endParaRPr lang="fr-FR" sz="3200" dirty="0">
              <a:solidFill>
                <a:schemeClr val="bg1"/>
              </a:solidFill>
            </a:endParaRPr>
          </a:p>
        </p:txBody>
      </p:sp>
    </p:spTree>
    <p:extLst>
      <p:ext uri="{BB962C8B-B14F-4D97-AF65-F5344CB8AC3E}">
        <p14:creationId xmlns:p14="http://schemas.microsoft.com/office/powerpoint/2010/main" val="703725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nl-BE" dirty="0" err="1"/>
              <a:t>Prenons</a:t>
            </a:r>
            <a:r>
              <a:rPr lang="nl-BE" dirty="0"/>
              <a:t> 4 </a:t>
            </a:r>
            <a:r>
              <a:rPr lang="nl-BE" dirty="0" err="1"/>
              <a:t>exemples</a:t>
            </a:r>
            <a:endParaRPr lang="fr-BE" dirty="0"/>
          </a:p>
        </p:txBody>
      </p:sp>
      <p:pic>
        <p:nvPicPr>
          <p:cNvPr id="10" name="Espace réservé du contenu 9" descr="Grand &lt;strong&gt;Hotel&lt;/strong&gt;, Portarlington, Victoria Australia | Rexness | Flickr"/>
          <p:cNvPicPr>
            <a:picLocks noGrp="1" noChangeAspect="1"/>
          </p:cNvPicPr>
          <p:nvPr>
            <p:ph sz="half" idx="17"/>
          </p:nvPr>
        </p:nvPicPr>
        <p:blipFill>
          <a:blip r:embed="rId2">
            <a:extLst>
              <a:ext uri="{28A0092B-C50C-407E-A947-70E740481C1C}">
                <a14:useLocalDpi xmlns:a14="http://schemas.microsoft.com/office/drawing/2010/main" val="0"/>
              </a:ext>
            </a:extLst>
          </a:blip>
          <a:stretch>
            <a:fillRect/>
          </a:stretch>
        </p:blipFill>
        <p:spPr>
          <a:xfrm>
            <a:off x="1043609" y="1844825"/>
            <a:ext cx="2271092" cy="2106464"/>
          </a:xfrm>
        </p:spPr>
      </p:pic>
      <p:pic>
        <p:nvPicPr>
          <p:cNvPr id="12" name="Espace réservé du contenu 11" descr="Quels sont les différents types de logiciels &lt;strong&gt;informatiques&lt;/strong&gt;"/>
          <p:cNvPicPr>
            <a:picLocks noGrp="1" noChangeAspect="1"/>
          </p:cNvPicPr>
          <p:nvPr>
            <p:ph sz="half" idx="18"/>
          </p:nvPr>
        </p:nvPicPr>
        <p:blipFill>
          <a:blip r:embed="rId3">
            <a:extLst>
              <a:ext uri="{28A0092B-C50C-407E-A947-70E740481C1C}">
                <a14:useLocalDpi xmlns:a14="http://schemas.microsoft.com/office/drawing/2010/main" val="0"/>
              </a:ext>
            </a:extLst>
          </a:blip>
          <a:stretch>
            <a:fillRect/>
          </a:stretch>
        </p:blipFill>
        <p:spPr>
          <a:xfrm>
            <a:off x="1103710" y="4165600"/>
            <a:ext cx="2456656" cy="1965325"/>
          </a:xfrm>
        </p:spPr>
      </p:pic>
      <p:pic>
        <p:nvPicPr>
          <p:cNvPr id="11" name="Espace réservé du contenu 10" descr="Sommaire"/>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644008" y="1844825"/>
            <a:ext cx="2736304" cy="2106464"/>
          </a:xfrm>
        </p:spPr>
      </p:pic>
      <p:pic>
        <p:nvPicPr>
          <p:cNvPr id="2" name="Espace réservé du contenu 1" descr="CHASING FOOD DREAMS: &lt;strong&gt;Club Med&lt;/strong&gt; Cherating @ Kuantan, Pahang"/>
          <p:cNvPicPr>
            <a:picLocks noGrp="1" noChangeAspect="1"/>
          </p:cNvPicPr>
          <p:nvPr>
            <p:ph sz="half" idx="16"/>
          </p:nvPr>
        </p:nvPicPr>
        <p:blipFill>
          <a:blip r:embed="rId5">
            <a:extLst>
              <a:ext uri="{28A0092B-C50C-407E-A947-70E740481C1C}">
                <a14:useLocalDpi xmlns:a14="http://schemas.microsoft.com/office/drawing/2010/main" val="0"/>
              </a:ext>
            </a:extLst>
          </a:blip>
          <a:stretch>
            <a:fillRect/>
          </a:stretch>
        </p:blipFill>
        <p:spPr>
          <a:xfrm>
            <a:off x="4491919" y="4170363"/>
            <a:ext cx="3493911" cy="1965325"/>
          </a:xfrm>
        </p:spPr>
      </p:pic>
    </p:spTree>
    <p:extLst>
      <p:ext uri="{BB962C8B-B14F-4D97-AF65-F5344CB8AC3E}">
        <p14:creationId xmlns:p14="http://schemas.microsoft.com/office/powerpoint/2010/main" val="216256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Exemple 1</a:t>
            </a:r>
            <a:endParaRPr lang="fr-BE" dirty="0"/>
          </a:p>
        </p:txBody>
      </p:sp>
      <p:sp>
        <p:nvSpPr>
          <p:cNvPr id="5" name="Espace réservé du contenu 4"/>
          <p:cNvSpPr>
            <a:spLocks noGrp="1"/>
          </p:cNvSpPr>
          <p:nvPr>
            <p:ph idx="1"/>
          </p:nvPr>
        </p:nvSpPr>
        <p:spPr>
          <a:xfrm>
            <a:off x="498475" y="1268760"/>
            <a:ext cx="7556500" cy="5328592"/>
          </a:xfrm>
        </p:spPr>
        <p:txBody>
          <a:bodyPr/>
          <a:lstStyle/>
          <a:p>
            <a:r>
              <a:rPr lang="fr-BE" sz="1300" dirty="0"/>
              <a:t>Il s’agit d’une société qui est propriétaire et exploitante de 2 hôtels à destination des eurocrates et hommes d’affaires. Avant la crise, le chiffre d’affaires était de 3.300.000€ pour un taux d’occupation de 65% en progression pour probablement rapidement atteindre 75%. Les hôtels emploient 26 équivalents temps plein. </a:t>
            </a:r>
          </a:p>
          <a:p>
            <a:r>
              <a:rPr lang="fr-BE" sz="1300" dirty="0"/>
              <a:t>L’actif est composé de 7.200.000€ en valeur de construction des hôtels ,de 400.000€ de compte interco et 120.000€ de créances sur des clients. Il y a une valeur limitée du mobilier.</a:t>
            </a:r>
          </a:p>
          <a:p>
            <a:r>
              <a:rPr lang="fr-BE" sz="1300" dirty="0"/>
              <a:t>Son passif est essentiellement constitué d’une dette hypothécaire de 6.000.000€ à la banque, un compte courant associé (200.000€), de dettes fournisseurs en cours (30.000€) et une dette ONSS (150.000€), précompte (100.000€), fonds social (100.000€), un passif latent entre 0 et un million ( litige construction) une réserve de propriété ( 5,000).</a:t>
            </a:r>
          </a:p>
          <a:p>
            <a:r>
              <a:rPr lang="fr-BE" sz="1300" dirty="0"/>
              <a:t>Difficultés. Du jour au lendemain des Lockdown (Covid), plus aucun client. L’activité étant en effet tournée quasi uniquement vers le business. Les eurocrates se déplacent moins et travaillent à distance</a:t>
            </a:r>
          </a:p>
          <a:p>
            <a:r>
              <a:rPr lang="fr-BE" sz="1300" dirty="0"/>
              <a:t>Le plan d’affaires dépend de la reprise complète des activités après la fin du Covid et l’absence d’impact trop grand d’attitude comportementaliste des clients (télétravail). Aucun coût fixe (les frais variables ont été arrêtés) ne peut être sérieusement diminué sous peine de perdre l’outil. Avec un taux d’occupation de 55%, l’activité est Break Even. Avec un taux de 75%, elle est très rentable. </a:t>
            </a:r>
          </a:p>
          <a:p>
            <a:r>
              <a:rPr lang="fr-BE" sz="1300" dirty="0"/>
              <a:t>Le seul plan possible est de proposer de payer 20%  sur 5 ans, la dette non bancaire (580.000€) et d’obtenir un moratoire ou un nouveau crédit à la banque. </a:t>
            </a:r>
            <a:endParaRPr lang="fr-BE" sz="1600" dirty="0"/>
          </a:p>
          <a:p>
            <a:endParaRPr lang="fr-BE" sz="1600" dirty="0"/>
          </a:p>
        </p:txBody>
      </p:sp>
    </p:spTree>
    <p:extLst>
      <p:ext uri="{BB962C8B-B14F-4D97-AF65-F5344CB8AC3E}">
        <p14:creationId xmlns:p14="http://schemas.microsoft.com/office/powerpoint/2010/main" val="19409555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Exemple 2</a:t>
            </a:r>
            <a:endParaRPr lang="fr-BE" dirty="0"/>
          </a:p>
        </p:txBody>
      </p:sp>
      <p:sp>
        <p:nvSpPr>
          <p:cNvPr id="3" name="Espace réservé du contenu 2"/>
          <p:cNvSpPr>
            <a:spLocks noGrp="1"/>
          </p:cNvSpPr>
          <p:nvPr>
            <p:ph idx="1"/>
          </p:nvPr>
        </p:nvSpPr>
        <p:spPr>
          <a:xfrm>
            <a:off x="498475" y="1124744"/>
            <a:ext cx="7556500" cy="5001419"/>
          </a:xfrm>
        </p:spPr>
        <p:txBody>
          <a:bodyPr/>
          <a:lstStyle/>
          <a:p>
            <a:r>
              <a:rPr lang="fr-BE" sz="1200" dirty="0"/>
              <a:t>la société est une moyenne entreprise qui appartient à un groupe qui, en consolidé, fait dépasser les seuils. Elle est un prestataire de service technique pour l’industrie sidérurgique et de l’énergie pour laquelle elle entretient, sur base de contrats fixes et de demandes ponctuelles les chaînes de production. Elle compte 70 ouvriers très spécialisés. Elle ne sait fonctionner qu’avec quelques clients. Elle a une position forte chez les clients par la connaissance détaillée des chaines de production qui permet des interventions urgentes lors d’incidents pour éviter de ne pas bloquer la ligne sidérurgique longtemps. </a:t>
            </a:r>
          </a:p>
          <a:p>
            <a:r>
              <a:rPr lang="fr-BE" sz="1200" dirty="0"/>
              <a:t>L’actif comprenait 1.600.000€ d’actifs circulants sur des clients tiers (facturés en partie), 50.000€ d’immobilisés, 100.000€ d’encours et 200.000€ de trésorerie et les fonds propres sont négatifs de 1.000.000€. </a:t>
            </a:r>
          </a:p>
          <a:p>
            <a:r>
              <a:rPr lang="fr-BE" sz="1200" dirty="0"/>
              <a:t>Son passif est de l’ordre de 2.800.000€. Le passif est représenté par 91 créanciers. Le passif est constitué de 250.000€ d’ONSS, de 300.000€ de dette fiscale, de 50.000€ du fonds de sécurité d’existence pour les travailleurs, le factor de l’ordre de 750.000€. La provision pour pécule de vacances et dette sociale décalée dans le temps est de l’ordre de 250.000€. Une dette intragroupe de 53.000€ existe. Un leaser pour 50.000€. Quelques créanciers (une vingtaine) font moins de 1.000€. Moins de 10 créanciers font plus de 10.000€. </a:t>
            </a:r>
          </a:p>
          <a:p>
            <a:r>
              <a:rPr lang="fr-BE" sz="1200" dirty="0"/>
              <a:t>Les difficultés de l’entreprise proviennent du contexte macro-économique affectant le secteur sidérurgique. Du fait de LIBERTY a été perdu une première créance de 650.000€, une dans ASCO de 650.000€. La perte de 1.300.000€ à l’actif a créé un fonds de roulement très négatif. Dans liberty elle n’a pas pu poursuivre l’activité avec le repreneur (perte de CA de 2.200.000€), de telle sorte qu’elle a dû trouver des clients de substitution dans un marché étroit. Elle a cependant réussi à augmenter son chiffre d’affaires chez d’anciens clients et sur deux nouveaux clients. Elle a retrouvé 1.500.000€ du CA perdu. La perte sur créance (1.300.000€) et la perte provisoire du chiffre d’affaires (2.500.000€) (récupérées quelques mois plus tard à hauteur d’1.500.000€), ont engendré un passif dette « anormal » pour une exploitation toujours bénéficiaire.</a:t>
            </a:r>
          </a:p>
          <a:p>
            <a:endParaRPr lang="fr-BE" sz="1200" dirty="0"/>
          </a:p>
        </p:txBody>
      </p:sp>
    </p:spTree>
    <p:extLst>
      <p:ext uri="{BB962C8B-B14F-4D97-AF65-F5344CB8AC3E}">
        <p14:creationId xmlns:p14="http://schemas.microsoft.com/office/powerpoint/2010/main" val="418330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ctrTitle" idx="4294967295"/>
          </p:nvPr>
        </p:nvSpPr>
        <p:spPr>
          <a:xfrm>
            <a:off x="4500563" y="1395413"/>
            <a:ext cx="4462462" cy="1470025"/>
          </a:xfrm>
        </p:spPr>
        <p:txBody>
          <a:bodyPr/>
          <a:lstStyle/>
          <a:p>
            <a:r>
              <a:rPr lang="fr-BE" dirty="0"/>
              <a:t/>
            </a:r>
            <a:br>
              <a:rPr lang="fr-BE" dirty="0"/>
            </a:br>
            <a:r>
              <a:rPr lang="fr-BE" dirty="0"/>
              <a:t>Valeur en activité</a:t>
            </a:r>
            <a:br>
              <a:rPr lang="fr-BE" dirty="0"/>
            </a:br>
            <a:endParaRPr lang="fr-FR" dirty="0"/>
          </a:p>
        </p:txBody>
      </p:sp>
      <p:pic>
        <p:nvPicPr>
          <p:cNvPr id="30724" name="Picture 7"/>
          <p:cNvPicPr>
            <a:picLocks noChangeAspect="1" noChangeArrowheads="1"/>
          </p:cNvPicPr>
          <p:nvPr/>
        </p:nvPicPr>
        <p:blipFill>
          <a:blip r:embed="rId2"/>
          <a:srcRect/>
          <a:stretch>
            <a:fillRect/>
          </a:stretch>
        </p:blipFill>
        <p:spPr bwMode="auto">
          <a:xfrm>
            <a:off x="684213" y="319088"/>
            <a:ext cx="1943100" cy="495300"/>
          </a:xfrm>
          <a:prstGeom prst="rect">
            <a:avLst/>
          </a:prstGeom>
          <a:noFill/>
          <a:ln w="9525">
            <a:noFill/>
            <a:miter lim="800000"/>
            <a:headEnd/>
            <a:tailEnd/>
          </a:ln>
        </p:spPr>
      </p:pic>
    </p:spTree>
    <p:extLst>
      <p:ext uri="{BB962C8B-B14F-4D97-AF65-F5344CB8AC3E}">
        <p14:creationId xmlns:p14="http://schemas.microsoft.com/office/powerpoint/2010/main" val="721821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Exemple 3</a:t>
            </a:r>
            <a:endParaRPr lang="fr-BE" dirty="0"/>
          </a:p>
        </p:txBody>
      </p:sp>
      <p:sp>
        <p:nvSpPr>
          <p:cNvPr id="3" name="Espace réservé du contenu 2"/>
          <p:cNvSpPr>
            <a:spLocks noGrp="1"/>
          </p:cNvSpPr>
          <p:nvPr>
            <p:ph idx="1"/>
          </p:nvPr>
        </p:nvSpPr>
        <p:spPr>
          <a:xfrm>
            <a:off x="498475" y="1196752"/>
            <a:ext cx="7556500" cy="4929411"/>
          </a:xfrm>
        </p:spPr>
        <p:txBody>
          <a:bodyPr/>
          <a:lstStyle/>
          <a:p>
            <a:r>
              <a:rPr lang="fr-BE" sz="1200" dirty="0"/>
              <a:t>La société est holding animatrice et financière d’un groupe de 7 sociétés en Belgique, au Luxembourg et en France.</a:t>
            </a:r>
          </a:p>
          <a:p>
            <a:r>
              <a:rPr lang="fr-BE" sz="1200" dirty="0"/>
              <a:t> La holding ne possède que les actions des filiales dont une immobilière (valeur nette des actions 600.000€).</a:t>
            </a:r>
          </a:p>
          <a:p>
            <a:r>
              <a:rPr lang="fr-BE" sz="1200" dirty="0"/>
              <a:t>Passif. Dette financière pour 2.200.000€, 600.000€ d’ONSS et 500.000€ de fournisseurs.</a:t>
            </a:r>
          </a:p>
          <a:p>
            <a:r>
              <a:rPr lang="fr-BE" sz="1200" dirty="0"/>
              <a:t>Difficultés. Quelques filles sont en détresse : d’une part, elles sont très endettées envers les tiers (5 millions d’€ aux financiers, 3 millions d’€ aux institutionnels et 2 millions d’€ aux fournisseurs). Le total en compte courant entre sociétés est de 8 millions d’€, ce qui entraîne la faillite du tout à défaut de solution pour chacune. Ces entités sont en perte et doivent être restructurées pour distribuer à nouveau des fees ou des dividendes utiles à payer la dette de la holding. Dans la holding, la difficulté est de maintenir le crédit des financiers, d’étaler la dette ou de l’abattre et de restructurer la capacité de payer la dette résiduaire (restructuration financière) après avoir opéré dans les filles une restrustructuration opérationnelle.</a:t>
            </a:r>
          </a:p>
          <a:p>
            <a:r>
              <a:rPr lang="fr-BE" sz="1200" dirty="0"/>
              <a:t>Plan de redressement. Le redressement est passé par le redressement de chaque filiale. Ce redressement dans les filiales, s’il produit des résultats, servira d’abord à payer la dette des filiales. Le redressement de la holding ne peut donc provenir que d’une restructuration de la dette de la holding après avoir mis en place une restructuration des coûts pour les services rendus et facturés aux filiales. </a:t>
            </a:r>
          </a:p>
          <a:p>
            <a:r>
              <a:rPr lang="fr-BE" sz="1200" dirty="0"/>
              <a:t>Actionnaires – droit sur le capital. Le créancier financier a des warrants, deux autres créanciers financiers un gage sur les actions de la holding, trois autres des créances qui demandaient une conversion en actions. Le capital de la société était jusqu’alors détenu par le seul fondateur. </a:t>
            </a:r>
          </a:p>
          <a:p>
            <a:endParaRPr lang="fr-BE" sz="1200" dirty="0"/>
          </a:p>
        </p:txBody>
      </p:sp>
    </p:spTree>
    <p:extLst>
      <p:ext uri="{BB962C8B-B14F-4D97-AF65-F5344CB8AC3E}">
        <p14:creationId xmlns:p14="http://schemas.microsoft.com/office/powerpoint/2010/main" val="2568012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1</a:t>
            </a:r>
            <a:endParaRPr lang="fr-BE" dirty="0"/>
          </a:p>
        </p:txBody>
      </p:sp>
      <p:sp>
        <p:nvSpPr>
          <p:cNvPr id="5" name="Espace réservé du contenu 4"/>
          <p:cNvSpPr>
            <a:spLocks noGrp="1"/>
          </p:cNvSpPr>
          <p:nvPr>
            <p:ph idx="1"/>
          </p:nvPr>
        </p:nvSpPr>
        <p:spPr>
          <a:xfrm>
            <a:off x="498475" y="1268760"/>
            <a:ext cx="7556500" cy="5328592"/>
          </a:xfrm>
        </p:spPr>
        <p:txBody>
          <a:bodyPr/>
          <a:lstStyle/>
          <a:p>
            <a:r>
              <a:rPr lang="fr-BE" sz="1300" dirty="0"/>
              <a:t>Valeur en activité. Le débiteur note que la méthode sectorielle n’est pas très pertinente. Francis Lefebvre valorise au départ du chiffre d’affaires entre 160% et 320%.? La méthode «</a:t>
            </a:r>
            <a:r>
              <a:rPr lang="fr-BE" sz="1300" dirty="0" err="1"/>
              <a:t>Revpar</a:t>
            </a:r>
            <a:r>
              <a:rPr lang="fr-BE" sz="1300" dirty="0"/>
              <a:t> » (Revenue per </a:t>
            </a:r>
            <a:r>
              <a:rPr lang="fr-BE" sz="1300" dirty="0" err="1"/>
              <a:t>available</a:t>
            </a:r>
            <a:r>
              <a:rPr lang="fr-BE" sz="1300" dirty="0"/>
              <a:t> Room dite « hôtelière ») cherche la valeur au départ du loyer supportable par la structure : on fait le calcul (nombre de Chambre s x prix moyen Chambre x taux d’occupation x taux d’efforts modernisation). Le débiteur soutient qu’elle n’est pas certaine du fait du Covid et de l’incertitude du taux d’occupation. Une autre méthode sectorielle est un prix à la Chambre (+- 140.000€ à 150.000€) sur base des caractéristiques techniques des Chambres. Q4 : votre opinion sur les méthodes sectorielles ? Pourquoi les retenir ? Pourquoi pas ? Le débiteur propose le calcul DCF. Le calcul dépend du taux d’occupation. Il est rendu complexe par le taux de la prime de risque. Il propose de déduire la prime de risque de l’analyse binomiale. Il l’a fait en l’espèce et aboutit à une prime de risque de 10%. </a:t>
            </a:r>
          </a:p>
          <a:p>
            <a:r>
              <a:rPr lang="fr-BE" sz="1300" dirty="0"/>
              <a:t>Le test implicite de marché a donné des prix de marché de 16 ou 17.000.000€ de valeur d’entreprise (dont à déduire la dette), soit une prime de risque inférieure au risque déduit de la valeur binomiale. </a:t>
            </a:r>
          </a:p>
          <a:p>
            <a:r>
              <a:rPr lang="fr-BE" sz="1300" dirty="0"/>
              <a:t>Cram-down. Q7 : imaginons que le banquier n’ait pas adopté le plan, dans la mesure où la valeur en activité dépasse la valeur du passif, que se passerait-t-il ? </a:t>
            </a:r>
          </a:p>
          <a:p>
            <a:endParaRPr lang="fr-BE" sz="1600" dirty="0"/>
          </a:p>
          <a:p>
            <a:endParaRPr lang="fr-BE" sz="1600" dirty="0"/>
          </a:p>
        </p:txBody>
      </p:sp>
    </p:spTree>
    <p:extLst>
      <p:ext uri="{BB962C8B-B14F-4D97-AF65-F5344CB8AC3E}">
        <p14:creationId xmlns:p14="http://schemas.microsoft.com/office/powerpoint/2010/main" val="834593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1</a:t>
            </a:r>
            <a:endParaRPr lang="fr-BE" dirty="0"/>
          </a:p>
        </p:txBody>
      </p:sp>
      <p:pic>
        <p:nvPicPr>
          <p:cNvPr id="6" name="Espace réservé du contenu 5"/>
          <p:cNvPicPr>
            <a:picLocks noGrp="1" noChangeAspect="1"/>
          </p:cNvPicPr>
          <p:nvPr>
            <p:ph idx="1"/>
          </p:nvPr>
        </p:nvPicPr>
        <p:blipFill>
          <a:blip r:embed="rId2"/>
          <a:stretch>
            <a:fillRect/>
          </a:stretch>
        </p:blipFill>
        <p:spPr>
          <a:xfrm>
            <a:off x="971600" y="1124744"/>
            <a:ext cx="6029467" cy="2621507"/>
          </a:xfrm>
          <a:prstGeom prst="rect">
            <a:avLst/>
          </a:prstGeom>
        </p:spPr>
      </p:pic>
      <p:pic>
        <p:nvPicPr>
          <p:cNvPr id="7" name="Image 6"/>
          <p:cNvPicPr>
            <a:picLocks noChangeAspect="1"/>
          </p:cNvPicPr>
          <p:nvPr/>
        </p:nvPicPr>
        <p:blipFill>
          <a:blip r:embed="rId3"/>
          <a:stretch>
            <a:fillRect/>
          </a:stretch>
        </p:blipFill>
        <p:spPr>
          <a:xfrm>
            <a:off x="843572" y="3941965"/>
            <a:ext cx="6285521" cy="2115495"/>
          </a:xfrm>
          <a:prstGeom prst="rect">
            <a:avLst/>
          </a:prstGeom>
        </p:spPr>
      </p:pic>
    </p:spTree>
    <p:extLst>
      <p:ext uri="{BB962C8B-B14F-4D97-AF65-F5344CB8AC3E}">
        <p14:creationId xmlns:p14="http://schemas.microsoft.com/office/powerpoint/2010/main" val="1590565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2</a:t>
            </a:r>
            <a:endParaRPr lang="fr-BE" dirty="0"/>
          </a:p>
        </p:txBody>
      </p:sp>
      <p:sp>
        <p:nvSpPr>
          <p:cNvPr id="3" name="Espace réservé du contenu 2"/>
          <p:cNvSpPr>
            <a:spLocks noGrp="1"/>
          </p:cNvSpPr>
          <p:nvPr>
            <p:ph idx="1"/>
          </p:nvPr>
        </p:nvSpPr>
        <p:spPr>
          <a:xfrm>
            <a:off x="498475" y="1124744"/>
            <a:ext cx="7556500" cy="5001419"/>
          </a:xfrm>
        </p:spPr>
        <p:txBody>
          <a:bodyPr/>
          <a:lstStyle/>
          <a:p>
            <a:r>
              <a:rPr lang="fr-BE" sz="1200" dirty="0"/>
              <a:t>Le vote en PRJ est acquis par un vote favorable de la classe factor, de la classe leaser, de la classe intragroupe, de la classe petits créanciers, de la classe des travailleurs, soit 5 sur 6, voire 4 sur 6.</a:t>
            </a:r>
          </a:p>
          <a:p>
            <a:r>
              <a:rPr lang="fr-BE" sz="1200" dirty="0"/>
              <a:t>La valeur en activité. Le débiteur proposer de déterminer la valeur sur un DCF à base de flux constants de 180.000€. Il prend le Bêta de 2020 de </a:t>
            </a:r>
            <a:r>
              <a:rPr lang="fr-BE" sz="1200" dirty="0" err="1"/>
              <a:t>Damodaran</a:t>
            </a:r>
            <a:r>
              <a:rPr lang="fr-BE" sz="1200" dirty="0"/>
              <a:t> de 1. Le débiteur fait un calcul sur la méthode des donneurs d’ordre puisque l’entreprise travaille très essentiellement pour des entreprises cotées en sous-traitance. Sur base de la notation des clients. Il a établi un tableau de proportionnalité du chiffre d’affaires. Reste à estimer la probabilité de risque du contrat par le donneur d’ordre. Dans le cas d’espèce, il est faible si on prend en compte la dépendance du client d’ailleurs matérialisée par la capacité de l’entreprise de remplacer le chiffre d’affaires perdu par un nouveau chiffre d’affaires. En outre, le client « perdu », s’il relance son activité, entend confier son chiffre d’affaires compte-tenu de sa dépendance technique. Sur base de cette approche, le débiteur retient une prime normale de 7% augmentée de 3,64% pour s’établir à 10,64%. La valeur à 10 ans est de 1.319.000€ et avec la valeur terminale de 2.946.000€. Les deux cumulés ne dépassent la valeur qu’avec une prime de détresse de 20% incompatible avec le redressement de l’entreprise et sa nature pendant la procédure. </a:t>
            </a:r>
          </a:p>
          <a:p>
            <a:r>
              <a:rPr lang="fr-BE" sz="1200" dirty="0"/>
              <a:t>Cram-down. Le garanti peut demander l’application (classe factor et classe leaser) ?</a:t>
            </a:r>
          </a:p>
          <a:p>
            <a:r>
              <a:rPr lang="fr-BE" sz="1200" dirty="0"/>
              <a:t>Viabilité. Elle semble se déduire de la position du marché prouvée par la capacité de remplacer rapidement un chiffre d’affaires perdu de 2.200.000€ par un nouveau chiffre de 1.500.000€ et par le fait que la perte n’est due qu’à des pertes exceptionnelles et importantes sur créance. Q9 : votre opinion ?</a:t>
            </a:r>
          </a:p>
          <a:p>
            <a:endParaRPr lang="fr-BE" sz="1200" dirty="0"/>
          </a:p>
        </p:txBody>
      </p:sp>
    </p:spTree>
    <p:extLst>
      <p:ext uri="{BB962C8B-B14F-4D97-AF65-F5344CB8AC3E}">
        <p14:creationId xmlns:p14="http://schemas.microsoft.com/office/powerpoint/2010/main" val="308778399"/>
      </p:ext>
    </p:extLst>
  </p:cSld>
  <p:clrMapOvr>
    <a:masterClrMapping/>
  </p:clrMapOvr>
  <p:extLst>
    <p:ext uri="{6950BFC3-D8DA-4A85-94F7-54DA5524770B}">
      <p188:commentRel xmlns:p188="http://schemas.microsoft.com/office/powerpoint/2018/8/main" xmlns="" r:id="rId2"/>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2</a:t>
            </a:r>
            <a:endParaRPr lang="fr-BE" dirty="0"/>
          </a:p>
        </p:txBody>
      </p:sp>
      <p:pic>
        <p:nvPicPr>
          <p:cNvPr id="4" name="Image 3"/>
          <p:cNvPicPr>
            <a:picLocks noChangeAspect="1"/>
          </p:cNvPicPr>
          <p:nvPr/>
        </p:nvPicPr>
        <p:blipFill>
          <a:blip r:embed="rId2"/>
          <a:stretch>
            <a:fillRect/>
          </a:stretch>
        </p:blipFill>
        <p:spPr>
          <a:xfrm>
            <a:off x="1259631" y="1340768"/>
            <a:ext cx="6425741" cy="2127688"/>
          </a:xfrm>
          <a:prstGeom prst="rect">
            <a:avLst/>
          </a:prstGeom>
        </p:spPr>
      </p:pic>
      <p:pic>
        <p:nvPicPr>
          <p:cNvPr id="5" name="Image 4"/>
          <p:cNvPicPr>
            <a:picLocks noChangeAspect="1"/>
          </p:cNvPicPr>
          <p:nvPr/>
        </p:nvPicPr>
        <p:blipFill>
          <a:blip r:embed="rId3"/>
          <a:stretch>
            <a:fillRect/>
          </a:stretch>
        </p:blipFill>
        <p:spPr>
          <a:xfrm>
            <a:off x="1242631" y="3933056"/>
            <a:ext cx="6297714" cy="2243522"/>
          </a:xfrm>
          <a:prstGeom prst="rect">
            <a:avLst/>
          </a:prstGeom>
        </p:spPr>
      </p:pic>
    </p:spTree>
    <p:extLst>
      <p:ext uri="{BB962C8B-B14F-4D97-AF65-F5344CB8AC3E}">
        <p14:creationId xmlns:p14="http://schemas.microsoft.com/office/powerpoint/2010/main" val="1988783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3</a:t>
            </a:r>
            <a:endParaRPr lang="fr-BE" dirty="0"/>
          </a:p>
        </p:txBody>
      </p:sp>
      <p:sp>
        <p:nvSpPr>
          <p:cNvPr id="3" name="Espace réservé du contenu 2"/>
          <p:cNvSpPr>
            <a:spLocks noGrp="1"/>
          </p:cNvSpPr>
          <p:nvPr>
            <p:ph idx="1"/>
          </p:nvPr>
        </p:nvSpPr>
        <p:spPr>
          <a:xfrm>
            <a:off x="498475" y="1196752"/>
            <a:ext cx="7556500" cy="4929411"/>
          </a:xfrm>
        </p:spPr>
        <p:txBody>
          <a:bodyPr/>
          <a:lstStyle/>
          <a:p>
            <a:r>
              <a:rPr lang="fr-BE" sz="1200" dirty="0"/>
              <a:t>La valeur de la créance extraordinaire. Un réviseur de bonne signature a évalué l’entreprise value (EV) sur base d’un WACC à 25,83% (</a:t>
            </a:r>
            <a:r>
              <a:rPr lang="fr-BE" sz="1200" dirty="0" err="1"/>
              <a:t>risk</a:t>
            </a:r>
            <a:r>
              <a:rPr lang="fr-BE" sz="1200" dirty="0"/>
              <a:t> free rate -0,5 - market rate 6,01 - country 1,11 – Bêta 1,20 – </a:t>
            </a:r>
            <a:r>
              <a:rPr lang="fr-BE" sz="1200" dirty="0" err="1"/>
              <a:t>small</a:t>
            </a:r>
            <a:r>
              <a:rPr lang="fr-BE" sz="1200" dirty="0"/>
              <a:t> </a:t>
            </a:r>
            <a:r>
              <a:rPr lang="fr-BE" sz="1200" dirty="0" err="1"/>
              <a:t>form</a:t>
            </a:r>
            <a:r>
              <a:rPr lang="fr-BE" sz="1200" dirty="0"/>
              <a:t> 11,63 – détresse 10% dégradé par le coût de la dette) à soit un EV de 1.241.000€ et une valeur passant à 4.000.000€ (- dette + cash) si l’impact des réductions des dettes dans la PRJ pouvait être tenu pour réalisé dans la holding (effet patrimonial) Les créanciers concernés évaluaient cette valeur à un montant dépassant leur créance. Le tribunal les reconnu pour 900.000€. Ce faisant, le tribunal admit un WACC dans ce cas de 25,83% Le test de sensitivité a été fait.</a:t>
            </a:r>
          </a:p>
          <a:p>
            <a:r>
              <a:rPr lang="fr-BE" sz="1200" dirty="0"/>
              <a:t>Valeur d’échange. Un rapport de réviseur de bonne signature évalue la valeur après abattement de l’entreprise et réussite du plan à 2.200.000€ si un contrat nouveau important n’était pas obtenu. Une valeur de 1.250€/action a été retenue. Le capital de 1.500.000€, représenté par 3000 actions anciennes, a été augmenté de 1.250.000€ à concurrence de 9800 actions nouvelles au prix de 1.250€/action. En 2014, le capital de 500.000€ (1000 actions) avait été augmenté de 1.000.000€ par distribution de 2000 actions sans valeur nominale. </a:t>
            </a:r>
          </a:p>
          <a:p>
            <a:r>
              <a:rPr lang="fr-BE" sz="1200" dirty="0"/>
              <a:t>Valeur en activité. Le débiteur soutenait que la méthode des financeurs ou du VC devait être appliquée au départ de la valeur du rapport d’échange résultant de l’accord entre l’actionnaire fondateur et les créanciers convertissant leur créance ainsi que sur le nouveau financement (sur base du spread d’intérêt) Selon lui, par le fait de cet accord, la règle De Minimis n’exigeait pas de faire un calcul plus précis, la valeur calculée prima facie dépassant la dette financière et privilégiée. Q4 : votre commentaire ? La conversion a maintenu l’actionnaire ancien à hauteur de 75,37%, les nouveaux actionnaires recevant 24,62% pour 1.250.000€. La valeur retenue a été de +- 5.000.000€, soit une augmentation de valeur EV de +- 1.000.000€, soit un WACC autour de 20% au lieu de 25,83%. Q5 : est-ce contradictoire ?</a:t>
            </a:r>
          </a:p>
          <a:p>
            <a:r>
              <a:rPr lang="fr-BE" sz="1200" dirty="0"/>
              <a:t>Financement. La viabilité supposait d’obtenir le refinancement d’une dette financière (gage sur action) en 60 mois avec maintien de gage et un apport de New Money de 500.000€ de chaque créancier. </a:t>
            </a:r>
          </a:p>
        </p:txBody>
      </p:sp>
    </p:spTree>
    <p:extLst>
      <p:ext uri="{BB962C8B-B14F-4D97-AF65-F5344CB8AC3E}">
        <p14:creationId xmlns:p14="http://schemas.microsoft.com/office/powerpoint/2010/main" val="41080304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4 : Pierre &amp; </a:t>
            </a:r>
            <a:r>
              <a:rPr lang="nl-BE" dirty="0" err="1"/>
              <a:t>Vacances</a:t>
            </a:r>
            <a:endParaRPr lang="fr-BE" dirty="0"/>
          </a:p>
        </p:txBody>
      </p:sp>
      <p:sp>
        <p:nvSpPr>
          <p:cNvPr id="3" name="Espace réservé du contenu 2"/>
          <p:cNvSpPr>
            <a:spLocks noGrp="1"/>
          </p:cNvSpPr>
          <p:nvPr>
            <p:ph sz="half" idx="1"/>
          </p:nvPr>
        </p:nvSpPr>
        <p:spPr>
          <a:xfrm>
            <a:off x="498518" y="1985963"/>
            <a:ext cx="6089706" cy="4140200"/>
          </a:xfrm>
        </p:spPr>
        <p:txBody>
          <a:bodyPr>
            <a:normAutofit fontScale="92500" lnSpcReduction="10000"/>
          </a:bodyPr>
          <a:lstStyle/>
          <a:p>
            <a:r>
              <a:rPr lang="fr-BE" dirty="0"/>
              <a:t>L’expert indépendant de l’AMF </a:t>
            </a:r>
            <a:r>
              <a:rPr lang="fr-BE" b="1" dirty="0"/>
              <a:t>a travaillé sur une analyse multicritère</a:t>
            </a:r>
            <a:r>
              <a:rPr lang="fr-BE" dirty="0"/>
              <a:t>. </a:t>
            </a:r>
          </a:p>
          <a:p>
            <a:r>
              <a:rPr lang="fr-BE" dirty="0"/>
              <a:t>L’expert écarte les méthodes de l’actif net consolidé, de l’actif net réévalué, de l’actualisation des dividendes, de la valeur liquidative et retient le DCF, les multiples, les comparables, le cours corrigé en lien avec les objectifs de cours. </a:t>
            </a:r>
          </a:p>
          <a:p>
            <a:r>
              <a:rPr lang="fr-BE" dirty="0"/>
              <a:t>Pour le DCF il retient un taux d’actualisation normatif de croissance à l’infini de 2%, un taux </a:t>
            </a:r>
            <a:r>
              <a:rPr lang="fr-BE" b="1" dirty="0"/>
              <a:t>d’actualisation de 10,26%</a:t>
            </a:r>
            <a:r>
              <a:rPr lang="fr-BE" dirty="0"/>
              <a:t> (prime sans risque 0.28%, prime marché 7.75%, béta descendant de 1.29) pour aboutir à un montant de 2.10 par action. </a:t>
            </a:r>
          </a:p>
          <a:p>
            <a:r>
              <a:rPr lang="fr-BE" dirty="0"/>
              <a:t>Le multiple </a:t>
            </a:r>
            <a:r>
              <a:rPr lang="fr-BE" b="1" dirty="0"/>
              <a:t>est de 12.6</a:t>
            </a:r>
            <a:r>
              <a:rPr lang="fr-BE" dirty="0"/>
              <a:t> en 2023 et celui des comparables pour 11.6 EBITDA. </a:t>
            </a:r>
          </a:p>
          <a:p>
            <a:endParaRPr lang="fr-BE" dirty="0"/>
          </a:p>
          <a:p>
            <a:endParaRPr lang="fr-BE" dirty="0"/>
          </a:p>
        </p:txBody>
      </p:sp>
    </p:spTree>
    <p:extLst>
      <p:ext uri="{BB962C8B-B14F-4D97-AF65-F5344CB8AC3E}">
        <p14:creationId xmlns:p14="http://schemas.microsoft.com/office/powerpoint/2010/main" val="3599627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fr-FR" sz="3200" dirty="0">
                <a:solidFill>
                  <a:schemeClr val="bg1"/>
                </a:solidFill>
              </a:rPr>
              <a:t>La méthode des multiples</a:t>
            </a:r>
          </a:p>
        </p:txBody>
      </p:sp>
    </p:spTree>
    <p:extLst>
      <p:ext uri="{BB962C8B-B14F-4D97-AF65-F5344CB8AC3E}">
        <p14:creationId xmlns:p14="http://schemas.microsoft.com/office/powerpoint/2010/main" val="35123233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DD6FBE4A-DE5B-4A61-9F6A-38179FA38F3B}"/>
              </a:ext>
            </a:extLst>
          </p:cNvPr>
          <p:cNvSpPr txBox="1">
            <a:spLocks/>
          </p:cNvSpPr>
          <p:nvPr/>
        </p:nvSpPr>
        <p:spPr bwMode="auto">
          <a:xfrm>
            <a:off x="2486892" y="2331552"/>
            <a:ext cx="6428509" cy="312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panose="02020603050405020304" pitchFamily="18"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Times"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SzPct val="65000"/>
              <a:buChar char="*"/>
              <a:defRPr sz="2000">
                <a:solidFill>
                  <a:schemeClr val="tx1"/>
                </a:solidFill>
                <a:latin typeface="+mn-lt"/>
              </a:defRPr>
            </a:lvl5pPr>
            <a:lvl6pPr marL="2514600" indent="-228600" algn="l" rtl="0" eaLnBrk="1" fontAlgn="base" hangingPunct="1">
              <a:spcBef>
                <a:spcPct val="20000"/>
              </a:spcBef>
              <a:spcAft>
                <a:spcPct val="0"/>
              </a:spcAft>
              <a:buSzPct val="65000"/>
              <a:buChar char="*"/>
              <a:defRPr sz="2000">
                <a:solidFill>
                  <a:schemeClr val="tx1"/>
                </a:solidFill>
                <a:latin typeface="+mn-lt"/>
              </a:defRPr>
            </a:lvl6pPr>
            <a:lvl7pPr marL="2971800" indent="-228600" algn="l" rtl="0" eaLnBrk="1" fontAlgn="base" hangingPunct="1">
              <a:spcBef>
                <a:spcPct val="20000"/>
              </a:spcBef>
              <a:spcAft>
                <a:spcPct val="0"/>
              </a:spcAft>
              <a:buSzPct val="65000"/>
              <a:buChar char="*"/>
              <a:defRPr sz="2000">
                <a:solidFill>
                  <a:schemeClr val="tx1"/>
                </a:solidFill>
                <a:latin typeface="+mn-lt"/>
              </a:defRPr>
            </a:lvl7pPr>
            <a:lvl8pPr marL="3429000" indent="-228600" algn="l" rtl="0" eaLnBrk="1" fontAlgn="base" hangingPunct="1">
              <a:spcBef>
                <a:spcPct val="20000"/>
              </a:spcBef>
              <a:spcAft>
                <a:spcPct val="0"/>
              </a:spcAft>
              <a:buSzPct val="65000"/>
              <a:buChar char="*"/>
              <a:defRPr sz="2000">
                <a:solidFill>
                  <a:schemeClr val="tx1"/>
                </a:solidFill>
                <a:latin typeface="+mn-lt"/>
              </a:defRPr>
            </a:lvl8pPr>
            <a:lvl9pPr marL="3886200" indent="-228600" algn="l" rtl="0" eaLnBrk="1" fontAlgn="base" hangingPunct="1">
              <a:spcBef>
                <a:spcPct val="20000"/>
              </a:spcBef>
              <a:spcAft>
                <a:spcPct val="0"/>
              </a:spcAft>
              <a:buSzPct val="65000"/>
              <a:buChar char="*"/>
              <a:defRPr sz="2000">
                <a:solidFill>
                  <a:schemeClr val="tx1"/>
                </a:solidFill>
                <a:latin typeface="+mn-lt"/>
              </a:defRPr>
            </a:lvl9pPr>
          </a:lstStyle>
          <a:p>
            <a:pPr marL="360363" lvl="1" indent="-360363" algn="just">
              <a:lnSpc>
                <a:spcPct val="110000"/>
              </a:lnSpc>
              <a:spcBef>
                <a:spcPts val="600"/>
              </a:spcBef>
              <a:spcAft>
                <a:spcPts val="600"/>
              </a:spcAft>
              <a:buClr>
                <a:srgbClr val="1B2873"/>
              </a:buClr>
              <a:buFont typeface="Wingdings" panose="05000000000000000000" pitchFamily="2" charset="2"/>
              <a:buChar char="ü"/>
              <a:defRPr/>
            </a:pPr>
            <a:r>
              <a:rPr lang="fr-BE" altLang="fr-FR" sz="1200" kern="0" dirty="0">
                <a:solidFill>
                  <a:srgbClr val="1B2873"/>
                </a:solidFill>
                <a:latin typeface="Georgia"/>
              </a:rPr>
              <a:t>Méthode simple et de plus en plus utilisée</a:t>
            </a:r>
          </a:p>
          <a:p>
            <a:pPr marL="360363" lvl="1" indent="-360363" algn="just">
              <a:lnSpc>
                <a:spcPct val="110000"/>
              </a:lnSpc>
              <a:spcBef>
                <a:spcPts val="600"/>
              </a:spcBef>
              <a:spcAft>
                <a:spcPts val="600"/>
              </a:spcAft>
              <a:buClr>
                <a:srgbClr val="1B2873"/>
              </a:buClr>
              <a:buFont typeface="Wingdings" panose="05000000000000000000" pitchFamily="2" charset="2"/>
              <a:buChar char="ü"/>
              <a:defRPr/>
            </a:pPr>
            <a:r>
              <a:rPr lang="fr-BE" altLang="fr-FR" sz="1200" kern="0" dirty="0">
                <a:solidFill>
                  <a:srgbClr val="1B2873"/>
                </a:solidFill>
                <a:latin typeface="Georgia"/>
              </a:rPr>
              <a:t>Indicateur de rentabilité économique</a:t>
            </a:r>
          </a:p>
          <a:p>
            <a:pPr marL="360363" lvl="1" indent="-360363" algn="just">
              <a:lnSpc>
                <a:spcPct val="110000"/>
              </a:lnSpc>
              <a:spcBef>
                <a:spcPts val="600"/>
              </a:spcBef>
              <a:spcAft>
                <a:spcPts val="600"/>
              </a:spcAft>
              <a:buClr>
                <a:srgbClr val="1B2873"/>
              </a:buClr>
              <a:buFont typeface="Wingdings" panose="05000000000000000000" pitchFamily="2" charset="2"/>
              <a:buChar char="ü"/>
              <a:defRPr/>
            </a:pPr>
            <a:r>
              <a:rPr lang="fr-BE" altLang="fr-FR" sz="1200" kern="0" dirty="0">
                <a:solidFill>
                  <a:srgbClr val="1B2873"/>
                </a:solidFill>
                <a:latin typeface="Georgia"/>
              </a:rPr>
              <a:t>Permet des comparaisons inter-entreprises</a:t>
            </a:r>
          </a:p>
          <a:p>
            <a:pPr marL="360363" lvl="1" indent="-360363" algn="just">
              <a:lnSpc>
                <a:spcPct val="110000"/>
              </a:lnSpc>
              <a:spcBef>
                <a:spcPts val="600"/>
              </a:spcBef>
              <a:spcAft>
                <a:spcPts val="600"/>
              </a:spcAft>
              <a:buClr>
                <a:srgbClr val="1B2873"/>
              </a:buClr>
              <a:buFont typeface="Wingdings" panose="05000000000000000000" pitchFamily="2" charset="2"/>
              <a:buChar char="ü"/>
              <a:defRPr/>
            </a:pPr>
            <a:r>
              <a:rPr lang="fr-BE" altLang="fr-FR" sz="1200" kern="0" dirty="0">
                <a:solidFill>
                  <a:srgbClr val="1B2873"/>
                </a:solidFill>
                <a:latin typeface="Georgia"/>
              </a:rPr>
              <a:t>Dépend du marché et de la conjoncture économique : théorie de l’offre et de la demande</a:t>
            </a:r>
          </a:p>
          <a:p>
            <a:pPr marL="360363" lvl="1" indent="-360363" algn="just">
              <a:lnSpc>
                <a:spcPct val="110000"/>
              </a:lnSpc>
              <a:spcBef>
                <a:spcPts val="600"/>
              </a:spcBef>
              <a:spcAft>
                <a:spcPts val="600"/>
              </a:spcAft>
              <a:buClr>
                <a:srgbClr val="1B2873"/>
              </a:buClr>
              <a:buFont typeface="Wingdings" panose="05000000000000000000" pitchFamily="2" charset="2"/>
              <a:buChar char="ü"/>
              <a:defRPr/>
            </a:pPr>
            <a:r>
              <a:rPr lang="fr-BE" altLang="fr-FR" sz="1200" kern="0" dirty="0">
                <a:solidFill>
                  <a:srgbClr val="1B2873"/>
                </a:solidFill>
                <a:latin typeface="Georgia"/>
              </a:rPr>
              <a:t>Coefficient multiplicateur peut varier de 5 (affaire comportant des faiblesses) à 8-10 (belle affaire en croissance)</a:t>
            </a:r>
          </a:p>
          <a:p>
            <a:pPr marL="360363" lvl="1" indent="-360363" algn="just">
              <a:lnSpc>
                <a:spcPct val="110000"/>
              </a:lnSpc>
              <a:spcBef>
                <a:spcPts val="600"/>
              </a:spcBef>
              <a:spcAft>
                <a:spcPts val="600"/>
              </a:spcAft>
              <a:buClr>
                <a:srgbClr val="1B2873"/>
              </a:buClr>
              <a:buFont typeface="Wingdings" panose="05000000000000000000" pitchFamily="2" charset="2"/>
              <a:buChar char="ü"/>
              <a:defRPr/>
            </a:pPr>
            <a:r>
              <a:rPr lang="fr-BE" altLang="fr-FR" sz="1200" kern="0" dirty="0">
                <a:solidFill>
                  <a:srgbClr val="1B2873"/>
                </a:solidFill>
                <a:latin typeface="Georgia"/>
              </a:rPr>
              <a:t>Ne tient pas compte de la valeur patrimoniale de l’entité.</a:t>
            </a:r>
          </a:p>
          <a:p>
            <a:pPr marL="809625" lvl="2" indent="-269875" algn="just">
              <a:lnSpc>
                <a:spcPct val="110000"/>
              </a:lnSpc>
              <a:spcBef>
                <a:spcPts val="600"/>
              </a:spcBef>
              <a:spcAft>
                <a:spcPts val="600"/>
              </a:spcAft>
              <a:buClr>
                <a:srgbClr val="438086"/>
              </a:buClr>
              <a:buFont typeface="Wingdings" panose="05000000000000000000" pitchFamily="2" charset="2"/>
              <a:buChar char="ü"/>
              <a:defRPr/>
            </a:pPr>
            <a:r>
              <a:rPr lang="fr-BE" altLang="fr-FR" sz="800" kern="0" dirty="0">
                <a:solidFill>
                  <a:srgbClr val="438086"/>
                </a:solidFill>
                <a:latin typeface="Tahoma"/>
              </a:rPr>
              <a:t>Achetez plutôt que louer les biens opérationnels</a:t>
            </a:r>
          </a:p>
          <a:p>
            <a:pPr marL="809625" lvl="2" indent="-269875" algn="just">
              <a:lnSpc>
                <a:spcPct val="110000"/>
              </a:lnSpc>
              <a:spcBef>
                <a:spcPts val="600"/>
              </a:spcBef>
              <a:spcAft>
                <a:spcPts val="600"/>
              </a:spcAft>
              <a:buClr>
                <a:srgbClr val="438086"/>
              </a:buClr>
              <a:buFont typeface="Wingdings" panose="05000000000000000000" pitchFamily="2" charset="2"/>
              <a:buChar char="ü"/>
              <a:defRPr/>
            </a:pPr>
            <a:r>
              <a:rPr lang="fr-BE" altLang="fr-FR" sz="800" kern="0" dirty="0">
                <a:solidFill>
                  <a:srgbClr val="438086"/>
                </a:solidFill>
                <a:latin typeface="Tahoma"/>
              </a:rPr>
              <a:t>Sortez les immeubles et louez les à un prix relativement faible</a:t>
            </a:r>
          </a:p>
          <a:p>
            <a:pPr marL="360363" lvl="1" indent="-360363" algn="just">
              <a:lnSpc>
                <a:spcPct val="110000"/>
              </a:lnSpc>
              <a:spcBef>
                <a:spcPts val="600"/>
              </a:spcBef>
              <a:spcAft>
                <a:spcPts val="600"/>
              </a:spcAft>
              <a:buClr>
                <a:srgbClr val="1B2873"/>
              </a:buClr>
              <a:buFont typeface="Wingdings" panose="05000000000000000000" pitchFamily="2" charset="2"/>
              <a:buChar char="ü"/>
              <a:defRPr/>
            </a:pPr>
            <a:endParaRPr lang="fr-BE" altLang="fr-FR" sz="1200" kern="0" dirty="0">
              <a:solidFill>
                <a:srgbClr val="1B2873"/>
              </a:solidFill>
              <a:latin typeface="Tahoma"/>
            </a:endParaRPr>
          </a:p>
          <a:p>
            <a:pPr marL="514350" lvl="1" indent="-171450" algn="just">
              <a:lnSpc>
                <a:spcPct val="110000"/>
              </a:lnSpc>
              <a:spcBef>
                <a:spcPts val="600"/>
              </a:spcBef>
              <a:spcAft>
                <a:spcPts val="600"/>
              </a:spcAft>
              <a:buClr>
                <a:srgbClr val="A37B00"/>
              </a:buClr>
              <a:buFont typeface="Wingdings" panose="05000000000000000000" pitchFamily="2" charset="2"/>
              <a:buChar char="ü"/>
              <a:defRPr/>
            </a:pPr>
            <a:endParaRPr lang="fr-BE" sz="1200" kern="0" dirty="0">
              <a:solidFill>
                <a:srgbClr val="1B2873"/>
              </a:solidFill>
              <a:latin typeface="Tahoma"/>
            </a:endParaRPr>
          </a:p>
        </p:txBody>
      </p:sp>
      <p:pic>
        <p:nvPicPr>
          <p:cNvPr id="4" name="Picture 2">
            <a:extLst>
              <a:ext uri="{FF2B5EF4-FFF2-40B4-BE49-F238E27FC236}">
                <a16:creationId xmlns:a16="http://schemas.microsoft.com/office/drawing/2014/main" id="{B6FB986D-6E91-45B7-9F47-1E5E2CA46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250372"/>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AutoShape 2">
            <a:extLst>
              <a:ext uri="{FF2B5EF4-FFF2-40B4-BE49-F238E27FC236}">
                <a16:creationId xmlns:a16="http://schemas.microsoft.com/office/drawing/2014/main" id="{47C858B7-3872-4EFA-9283-96C68A20C3D1}"/>
              </a:ext>
            </a:extLst>
          </p:cNvPr>
          <p:cNvSpPr txBox="1">
            <a:spLocks noChangeArrowheads="1"/>
          </p:cNvSpPr>
          <p:nvPr/>
        </p:nvSpPr>
        <p:spPr bwMode="auto">
          <a:xfrm>
            <a:off x="1898074" y="1689605"/>
            <a:ext cx="4902776" cy="49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ahoma" pitchFamily="16" charset="0"/>
              </a:defRPr>
            </a:lvl2pPr>
            <a:lvl3pPr algn="ctr" rtl="0" eaLnBrk="0" fontAlgn="base" hangingPunct="0">
              <a:spcBef>
                <a:spcPct val="0"/>
              </a:spcBef>
              <a:spcAft>
                <a:spcPct val="0"/>
              </a:spcAft>
              <a:defRPr sz="3200" b="1">
                <a:solidFill>
                  <a:schemeClr val="tx2"/>
                </a:solidFill>
                <a:latin typeface="Tahoma" pitchFamily="16" charset="0"/>
              </a:defRPr>
            </a:lvl3pPr>
            <a:lvl4pPr algn="ctr" rtl="0" eaLnBrk="0" fontAlgn="base" hangingPunct="0">
              <a:spcBef>
                <a:spcPct val="0"/>
              </a:spcBef>
              <a:spcAft>
                <a:spcPct val="0"/>
              </a:spcAft>
              <a:defRPr sz="3200" b="1">
                <a:solidFill>
                  <a:schemeClr val="tx2"/>
                </a:solidFill>
                <a:latin typeface="Tahoma" pitchFamily="16" charset="0"/>
              </a:defRPr>
            </a:lvl4pPr>
            <a:lvl5pPr algn="ctr" rtl="0" eaLnBrk="0" fontAlgn="base" hangingPunct="0">
              <a:spcBef>
                <a:spcPct val="0"/>
              </a:spcBef>
              <a:spcAft>
                <a:spcPct val="0"/>
              </a:spcAft>
              <a:defRPr sz="3200" b="1">
                <a:solidFill>
                  <a:schemeClr val="tx2"/>
                </a:solidFill>
                <a:latin typeface="Tahoma" pitchFamily="16" charset="0"/>
              </a:defRPr>
            </a:lvl5pPr>
            <a:lvl6pPr marL="457200" algn="ctr" rtl="0" eaLnBrk="1" fontAlgn="base" hangingPunct="1">
              <a:spcBef>
                <a:spcPct val="0"/>
              </a:spcBef>
              <a:spcAft>
                <a:spcPct val="0"/>
              </a:spcAft>
              <a:defRPr sz="3200" b="1">
                <a:solidFill>
                  <a:schemeClr val="tx2"/>
                </a:solidFill>
                <a:latin typeface="Tahoma" pitchFamily="16" charset="0"/>
              </a:defRPr>
            </a:lvl6pPr>
            <a:lvl7pPr marL="914400" algn="ctr" rtl="0" eaLnBrk="1" fontAlgn="base" hangingPunct="1">
              <a:spcBef>
                <a:spcPct val="0"/>
              </a:spcBef>
              <a:spcAft>
                <a:spcPct val="0"/>
              </a:spcAft>
              <a:defRPr sz="3200" b="1">
                <a:solidFill>
                  <a:schemeClr val="tx2"/>
                </a:solidFill>
                <a:latin typeface="Tahoma" pitchFamily="16" charset="0"/>
              </a:defRPr>
            </a:lvl7pPr>
            <a:lvl8pPr marL="1371600" algn="ctr" rtl="0" eaLnBrk="1" fontAlgn="base" hangingPunct="1">
              <a:spcBef>
                <a:spcPct val="0"/>
              </a:spcBef>
              <a:spcAft>
                <a:spcPct val="0"/>
              </a:spcAft>
              <a:defRPr sz="3200" b="1">
                <a:solidFill>
                  <a:schemeClr val="tx2"/>
                </a:solidFill>
                <a:latin typeface="Tahoma" pitchFamily="16" charset="0"/>
              </a:defRPr>
            </a:lvl8pPr>
            <a:lvl9pPr marL="1828800" algn="ctr" rtl="0" eaLnBrk="1" fontAlgn="base" hangingPunct="1">
              <a:spcBef>
                <a:spcPct val="0"/>
              </a:spcBef>
              <a:spcAft>
                <a:spcPct val="0"/>
              </a:spcAft>
              <a:defRPr sz="3200" b="1">
                <a:solidFill>
                  <a:schemeClr val="tx2"/>
                </a:solidFill>
                <a:latin typeface="Tahoma" pitchFamily="16" charset="0"/>
              </a:defRPr>
            </a:lvl9pPr>
          </a:lstStyle>
          <a:p>
            <a:pPr eaLnBrk="1" hangingPunct="1">
              <a:defRPr/>
            </a:pPr>
            <a:r>
              <a:rPr lang="fr-BE" altLang="fr-FR" sz="2000" b="0" kern="0" dirty="0">
                <a:solidFill>
                  <a:srgbClr val="53548A">
                    <a:lumMod val="75000"/>
                  </a:srgbClr>
                </a:solidFill>
                <a:latin typeface="Arial" panose="020B0604020202020204" pitchFamily="34" charset="0"/>
                <a:cs typeface="Arial" panose="020B0604020202020204" pitchFamily="34" charset="0"/>
              </a:rPr>
              <a:t>Les Multiplicateurs de l’EBITDA </a:t>
            </a:r>
            <a:endParaRPr lang="fr-FR" altLang="fr-FR" sz="1100" b="0" kern="0" dirty="0">
              <a:solidFill>
                <a:srgbClr val="53548A">
                  <a:lumMod val="75000"/>
                </a:srgbClr>
              </a:solidFill>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49A68524-6F0F-4BDD-B2F0-C61571C17BD1}"/>
              </a:ext>
            </a:extLst>
          </p:cNvPr>
          <p:cNvPicPr>
            <a:picLocks noChangeAspect="1"/>
          </p:cNvPicPr>
          <p:nvPr/>
        </p:nvPicPr>
        <p:blipFill>
          <a:blip r:embed="rId5"/>
          <a:stretch>
            <a:fillRect/>
          </a:stretch>
        </p:blipFill>
        <p:spPr>
          <a:xfrm>
            <a:off x="7455687" y="5310824"/>
            <a:ext cx="1341236" cy="457240"/>
          </a:xfrm>
          <a:prstGeom prst="rect">
            <a:avLst/>
          </a:prstGeom>
        </p:spPr>
      </p:pic>
      <p:pic>
        <p:nvPicPr>
          <p:cNvPr id="8" name="Image 7">
            <a:extLst>
              <a:ext uri="{FF2B5EF4-FFF2-40B4-BE49-F238E27FC236}">
                <a16:creationId xmlns:a16="http://schemas.microsoft.com/office/drawing/2014/main" id="{BE9E68F2-97F9-49C9-A028-646847B7891F}"/>
              </a:ext>
            </a:extLst>
          </p:cNvPr>
          <p:cNvPicPr>
            <a:picLocks noChangeAspect="1"/>
          </p:cNvPicPr>
          <p:nvPr/>
        </p:nvPicPr>
        <p:blipFill>
          <a:blip r:embed="rId6"/>
          <a:stretch>
            <a:fillRect/>
          </a:stretch>
        </p:blipFill>
        <p:spPr>
          <a:xfrm>
            <a:off x="369467" y="2741435"/>
            <a:ext cx="1707028" cy="1625887"/>
          </a:xfrm>
          <a:prstGeom prst="rect">
            <a:avLst/>
          </a:prstGeom>
        </p:spPr>
      </p:pic>
    </p:spTree>
    <p:extLst>
      <p:ext uri="{BB962C8B-B14F-4D97-AF65-F5344CB8AC3E}">
        <p14:creationId xmlns:p14="http://schemas.microsoft.com/office/powerpoint/2010/main" val="2926647372"/>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Sources</a:t>
            </a:r>
            <a:endParaRPr lang="fr-BE" dirty="0"/>
          </a:p>
        </p:txBody>
      </p:sp>
      <p:pic>
        <p:nvPicPr>
          <p:cNvPr id="4" name="Espace réservé du contenu 3"/>
          <p:cNvPicPr>
            <a:picLocks noGrp="1" noChangeAspect="1"/>
          </p:cNvPicPr>
          <p:nvPr>
            <p:ph idx="1"/>
          </p:nvPr>
        </p:nvPicPr>
        <p:blipFill>
          <a:blip r:embed="rId2"/>
          <a:stretch>
            <a:fillRect/>
          </a:stretch>
        </p:blipFill>
        <p:spPr>
          <a:xfrm>
            <a:off x="323528" y="1196752"/>
            <a:ext cx="4392488" cy="1975275"/>
          </a:xfrm>
          <a:prstGeom prst="rect">
            <a:avLst/>
          </a:prstGeom>
        </p:spPr>
      </p:pic>
      <p:pic>
        <p:nvPicPr>
          <p:cNvPr id="5" name="Image 4"/>
          <p:cNvPicPr>
            <a:picLocks noChangeAspect="1"/>
          </p:cNvPicPr>
          <p:nvPr/>
        </p:nvPicPr>
        <p:blipFill>
          <a:blip r:embed="rId3"/>
          <a:stretch>
            <a:fillRect/>
          </a:stretch>
        </p:blipFill>
        <p:spPr>
          <a:xfrm>
            <a:off x="4766365" y="986791"/>
            <a:ext cx="3838083" cy="2298193"/>
          </a:xfrm>
          <a:prstGeom prst="rect">
            <a:avLst/>
          </a:prstGeom>
        </p:spPr>
      </p:pic>
      <p:pic>
        <p:nvPicPr>
          <p:cNvPr id="6" name="Image 5"/>
          <p:cNvPicPr>
            <a:picLocks noChangeAspect="1"/>
          </p:cNvPicPr>
          <p:nvPr/>
        </p:nvPicPr>
        <p:blipFill>
          <a:blip r:embed="rId4"/>
          <a:stretch>
            <a:fillRect/>
          </a:stretch>
        </p:blipFill>
        <p:spPr>
          <a:xfrm>
            <a:off x="395536" y="3515041"/>
            <a:ext cx="4176464" cy="2609314"/>
          </a:xfrm>
          <a:prstGeom prst="rect">
            <a:avLst/>
          </a:prstGeom>
        </p:spPr>
      </p:pic>
      <p:sp>
        <p:nvSpPr>
          <p:cNvPr id="7" name="ZoneTexte 6"/>
          <p:cNvSpPr txBox="1"/>
          <p:nvPr/>
        </p:nvSpPr>
        <p:spPr>
          <a:xfrm>
            <a:off x="4860032" y="484188"/>
            <a:ext cx="3456384" cy="369332"/>
          </a:xfrm>
          <a:prstGeom prst="rect">
            <a:avLst/>
          </a:prstGeom>
          <a:noFill/>
        </p:spPr>
        <p:txBody>
          <a:bodyPr wrap="square" rtlCol="0">
            <a:spAutoFit/>
          </a:bodyPr>
          <a:lstStyle/>
          <a:p>
            <a:r>
              <a:rPr lang="nl-BE" dirty="0" err="1"/>
              <a:t>Allyum</a:t>
            </a:r>
            <a:endParaRPr lang="fr-BE" dirty="0"/>
          </a:p>
        </p:txBody>
      </p:sp>
      <p:sp>
        <p:nvSpPr>
          <p:cNvPr id="8" name="ZoneTexte 7"/>
          <p:cNvSpPr txBox="1"/>
          <p:nvPr/>
        </p:nvSpPr>
        <p:spPr>
          <a:xfrm>
            <a:off x="2483768" y="6237312"/>
            <a:ext cx="3816424" cy="369332"/>
          </a:xfrm>
          <a:prstGeom prst="rect">
            <a:avLst/>
          </a:prstGeom>
          <a:noFill/>
        </p:spPr>
        <p:txBody>
          <a:bodyPr wrap="square" rtlCol="0">
            <a:spAutoFit/>
          </a:bodyPr>
          <a:lstStyle/>
          <a:p>
            <a:r>
              <a:rPr lang="nl-BE" dirty="0" err="1"/>
              <a:t>Vlerick</a:t>
            </a:r>
            <a:endParaRPr lang="fr-BE" dirty="0"/>
          </a:p>
        </p:txBody>
      </p:sp>
      <p:pic>
        <p:nvPicPr>
          <p:cNvPr id="9" name="Image 8"/>
          <p:cNvPicPr>
            <a:picLocks noChangeAspect="1"/>
          </p:cNvPicPr>
          <p:nvPr/>
        </p:nvPicPr>
        <p:blipFill>
          <a:blip r:embed="rId5"/>
          <a:stretch>
            <a:fillRect/>
          </a:stretch>
        </p:blipFill>
        <p:spPr>
          <a:xfrm>
            <a:off x="4788024" y="3515042"/>
            <a:ext cx="3816423" cy="2514012"/>
          </a:xfrm>
          <a:prstGeom prst="rect">
            <a:avLst/>
          </a:prstGeom>
        </p:spPr>
      </p:pic>
    </p:spTree>
    <p:extLst>
      <p:ext uri="{BB962C8B-B14F-4D97-AF65-F5344CB8AC3E}">
        <p14:creationId xmlns:p14="http://schemas.microsoft.com/office/powerpoint/2010/main" val="2561308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nl-BE" sz="3200" dirty="0">
                <a:solidFill>
                  <a:schemeClr val="bg1"/>
                </a:solidFill>
              </a:rPr>
              <a:t>Le DCF </a:t>
            </a:r>
            <a:r>
              <a:rPr lang="nl-BE" sz="3200" dirty="0" err="1">
                <a:solidFill>
                  <a:schemeClr val="bg1"/>
                </a:solidFill>
              </a:rPr>
              <a:t>est</a:t>
            </a:r>
            <a:r>
              <a:rPr lang="nl-BE" sz="3200" dirty="0">
                <a:solidFill>
                  <a:schemeClr val="bg1"/>
                </a:solidFill>
              </a:rPr>
              <a:t> de base </a:t>
            </a:r>
            <a:endParaRPr lang="fr-FR" sz="3200" dirty="0">
              <a:solidFill>
                <a:schemeClr val="bg1"/>
              </a:solidFill>
            </a:endParaRPr>
          </a:p>
        </p:txBody>
      </p:sp>
    </p:spTree>
    <p:extLst>
      <p:ext uri="{BB962C8B-B14F-4D97-AF65-F5344CB8AC3E}">
        <p14:creationId xmlns:p14="http://schemas.microsoft.com/office/powerpoint/2010/main" val="24189973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fr-FR" sz="3200" dirty="0">
                <a:solidFill>
                  <a:schemeClr val="bg1"/>
                </a:solidFill>
              </a:rPr>
              <a:t>La méthode sectorielle</a:t>
            </a:r>
          </a:p>
        </p:txBody>
      </p:sp>
    </p:spTree>
    <p:extLst>
      <p:ext uri="{BB962C8B-B14F-4D97-AF65-F5344CB8AC3E}">
        <p14:creationId xmlns:p14="http://schemas.microsoft.com/office/powerpoint/2010/main" val="3484891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endParaRPr lang="fr-BE" dirty="0"/>
          </a:p>
        </p:txBody>
      </p:sp>
      <p:pic>
        <p:nvPicPr>
          <p:cNvPr id="4" name="Espace réservé du contenu 3"/>
          <p:cNvPicPr>
            <a:picLocks noGrp="1" noChangeAspect="1"/>
          </p:cNvPicPr>
          <p:nvPr>
            <p:ph idx="1"/>
          </p:nvPr>
        </p:nvPicPr>
        <p:blipFill>
          <a:blip r:embed="rId2"/>
          <a:stretch>
            <a:fillRect/>
          </a:stretch>
        </p:blipFill>
        <p:spPr>
          <a:xfrm>
            <a:off x="1395599" y="1680440"/>
            <a:ext cx="5762251" cy="3962258"/>
          </a:xfrm>
          <a:prstGeom prst="rect">
            <a:avLst/>
          </a:prstGeom>
        </p:spPr>
      </p:pic>
    </p:spTree>
    <p:extLst>
      <p:ext uri="{BB962C8B-B14F-4D97-AF65-F5344CB8AC3E}">
        <p14:creationId xmlns:p14="http://schemas.microsoft.com/office/powerpoint/2010/main" val="17804460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fr-FR" sz="3200" dirty="0">
                <a:solidFill>
                  <a:schemeClr val="bg1"/>
                </a:solidFill>
              </a:rPr>
              <a:t>La méthode  sur actifs </a:t>
            </a:r>
          </a:p>
        </p:txBody>
      </p:sp>
    </p:spTree>
    <p:extLst>
      <p:ext uri="{BB962C8B-B14F-4D97-AF65-F5344CB8AC3E}">
        <p14:creationId xmlns:p14="http://schemas.microsoft.com/office/powerpoint/2010/main" val="34169665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nl-BE" dirty="0" err="1"/>
              <a:t>Valeur</a:t>
            </a:r>
            <a:r>
              <a:rPr lang="nl-BE" dirty="0"/>
              <a:t> des </a:t>
            </a:r>
            <a:r>
              <a:rPr lang="nl-BE" dirty="0" err="1"/>
              <a:t>actifs</a:t>
            </a:r>
            <a:r>
              <a:rPr lang="nl-BE" dirty="0"/>
              <a:t> </a:t>
            </a:r>
            <a:endParaRPr lang="fr-BE" dirty="0"/>
          </a:p>
        </p:txBody>
      </p:sp>
      <p:sp>
        <p:nvSpPr>
          <p:cNvPr id="6" name="Espace réservé du contenu 5"/>
          <p:cNvSpPr>
            <a:spLocks noGrp="1"/>
          </p:cNvSpPr>
          <p:nvPr>
            <p:ph sz="half" idx="2"/>
          </p:nvPr>
        </p:nvSpPr>
        <p:spPr/>
        <p:txBody>
          <a:bodyPr/>
          <a:lstStyle/>
          <a:p>
            <a:r>
              <a:rPr lang="nl-BE" dirty="0" err="1"/>
              <a:t>Actifs</a:t>
            </a:r>
            <a:r>
              <a:rPr lang="nl-BE" dirty="0"/>
              <a:t> en </a:t>
            </a:r>
            <a:r>
              <a:rPr lang="nl-BE" dirty="0" err="1"/>
              <a:t>valeur</a:t>
            </a:r>
            <a:r>
              <a:rPr lang="nl-BE" dirty="0"/>
              <a:t> de </a:t>
            </a:r>
            <a:r>
              <a:rPr lang="nl-BE" dirty="0" err="1"/>
              <a:t>réalisation</a:t>
            </a:r>
            <a:r>
              <a:rPr lang="nl-BE" dirty="0"/>
              <a:t> </a:t>
            </a:r>
          </a:p>
          <a:p>
            <a:r>
              <a:rPr lang="nl-BE" dirty="0" err="1"/>
              <a:t>Augmenté</a:t>
            </a:r>
            <a:r>
              <a:rPr lang="nl-BE" dirty="0"/>
              <a:t> de la </a:t>
            </a:r>
            <a:r>
              <a:rPr lang="nl-BE" dirty="0" err="1"/>
              <a:t>valeur</a:t>
            </a:r>
            <a:r>
              <a:rPr lang="nl-BE" dirty="0"/>
              <a:t> de rendement ( </a:t>
            </a:r>
            <a:r>
              <a:rPr lang="nl-BE" dirty="0" err="1"/>
              <a:t>Goodwil</a:t>
            </a:r>
            <a:r>
              <a:rPr lang="nl-BE" dirty="0"/>
              <a:t>) au </a:t>
            </a:r>
            <a:r>
              <a:rPr lang="nl-BE" dirty="0" err="1"/>
              <a:t>delà</a:t>
            </a:r>
            <a:r>
              <a:rPr lang="nl-BE" dirty="0"/>
              <a:t> de </a:t>
            </a:r>
            <a:r>
              <a:rPr lang="nl-BE" dirty="0" err="1"/>
              <a:t>l’amortissement</a:t>
            </a:r>
            <a:r>
              <a:rPr lang="nl-BE" dirty="0"/>
              <a:t> </a:t>
            </a:r>
          </a:p>
          <a:p>
            <a:r>
              <a:rPr lang="nl-BE" dirty="0" err="1"/>
              <a:t>Passifs</a:t>
            </a:r>
            <a:r>
              <a:rPr lang="nl-BE" dirty="0"/>
              <a:t> latents + impact </a:t>
            </a:r>
            <a:r>
              <a:rPr lang="nl-BE" dirty="0" err="1"/>
              <a:t>fiscal</a:t>
            </a:r>
            <a:r>
              <a:rPr lang="nl-BE" dirty="0"/>
              <a:t> des </a:t>
            </a:r>
            <a:r>
              <a:rPr lang="nl-BE" dirty="0" err="1"/>
              <a:t>réévaluations</a:t>
            </a:r>
            <a:r>
              <a:rPr lang="nl-BE" dirty="0"/>
              <a:t> </a:t>
            </a:r>
          </a:p>
          <a:p>
            <a:r>
              <a:rPr lang="nl-BE" dirty="0" err="1"/>
              <a:t>Valeur</a:t>
            </a:r>
            <a:r>
              <a:rPr lang="nl-BE" dirty="0"/>
              <a:t> des </a:t>
            </a:r>
            <a:r>
              <a:rPr lang="nl-BE" dirty="0" err="1"/>
              <a:t>intangibles</a:t>
            </a:r>
            <a:r>
              <a:rPr lang="nl-BE" dirty="0"/>
              <a:t> ex marques </a:t>
            </a:r>
            <a:r>
              <a:rPr lang="nl-BE" dirty="0" err="1"/>
              <a:t>Interbrand</a:t>
            </a:r>
            <a:r>
              <a:rPr lang="nl-BE" dirty="0"/>
              <a:t> </a:t>
            </a:r>
            <a:endParaRPr lang="fr-BE" dirty="0"/>
          </a:p>
        </p:txBody>
      </p:sp>
      <p:sp>
        <p:nvSpPr>
          <p:cNvPr id="8" name="Espace réservé du contenu 7"/>
          <p:cNvSpPr>
            <a:spLocks noGrp="1"/>
          </p:cNvSpPr>
          <p:nvPr>
            <p:ph sz="quarter" idx="4"/>
          </p:nvPr>
        </p:nvSpPr>
        <p:spPr/>
        <p:txBody>
          <a:bodyPr/>
          <a:lstStyle/>
          <a:p>
            <a:r>
              <a:rPr lang="nl-BE" dirty="0" err="1"/>
              <a:t>Actifs</a:t>
            </a:r>
            <a:r>
              <a:rPr lang="nl-BE" dirty="0"/>
              <a:t> de rendement et flux financiers </a:t>
            </a:r>
            <a:r>
              <a:rPr lang="nl-BE" dirty="0" err="1"/>
              <a:t>tirés</a:t>
            </a:r>
            <a:r>
              <a:rPr lang="nl-BE" dirty="0"/>
              <a:t> de </a:t>
            </a:r>
            <a:r>
              <a:rPr lang="nl-BE" dirty="0" err="1"/>
              <a:t>ceux</a:t>
            </a:r>
            <a:r>
              <a:rPr lang="nl-BE" dirty="0"/>
              <a:t>-ci </a:t>
            </a:r>
          </a:p>
          <a:p>
            <a:r>
              <a:rPr lang="nl-BE" dirty="0" err="1"/>
              <a:t>Affecté</a:t>
            </a:r>
            <a:r>
              <a:rPr lang="nl-BE" dirty="0"/>
              <a:t> </a:t>
            </a:r>
            <a:r>
              <a:rPr lang="nl-BE" dirty="0" err="1"/>
              <a:t>d’une</a:t>
            </a:r>
            <a:r>
              <a:rPr lang="nl-BE" dirty="0"/>
              <a:t> </a:t>
            </a:r>
            <a:r>
              <a:rPr lang="nl-BE" dirty="0" err="1"/>
              <a:t>probabilité</a:t>
            </a:r>
            <a:r>
              <a:rPr lang="nl-BE" dirty="0"/>
              <a:t> </a:t>
            </a:r>
            <a:r>
              <a:rPr lang="nl-BE" dirty="0" err="1"/>
              <a:t>annuelle</a:t>
            </a:r>
            <a:r>
              <a:rPr lang="nl-BE" dirty="0"/>
              <a:t> de </a:t>
            </a:r>
            <a:r>
              <a:rPr lang="nl-BE" dirty="0" err="1"/>
              <a:t>réalisation</a:t>
            </a:r>
            <a:r>
              <a:rPr lang="nl-BE" dirty="0"/>
              <a:t> </a:t>
            </a:r>
          </a:p>
          <a:p>
            <a:r>
              <a:rPr lang="nl-BE" dirty="0" err="1"/>
              <a:t>Actualisé</a:t>
            </a:r>
            <a:r>
              <a:rPr lang="nl-BE" dirty="0"/>
              <a:t> </a:t>
            </a:r>
          </a:p>
          <a:p>
            <a:pPr marL="0" indent="0">
              <a:buNone/>
            </a:pPr>
            <a:r>
              <a:rPr lang="nl-BE" dirty="0"/>
              <a:t> </a:t>
            </a:r>
          </a:p>
          <a:p>
            <a:endParaRPr lang="fr-BE" dirty="0"/>
          </a:p>
        </p:txBody>
      </p:sp>
      <p:sp>
        <p:nvSpPr>
          <p:cNvPr id="5" name="Espace réservé du texte 4"/>
          <p:cNvSpPr>
            <a:spLocks noGrp="1"/>
          </p:cNvSpPr>
          <p:nvPr>
            <p:ph type="body" idx="1"/>
          </p:nvPr>
        </p:nvSpPr>
        <p:spPr/>
        <p:txBody>
          <a:bodyPr/>
          <a:lstStyle/>
          <a:p>
            <a:r>
              <a:rPr lang="nl-BE" dirty="0" err="1"/>
              <a:t>Actif</a:t>
            </a:r>
            <a:r>
              <a:rPr lang="nl-BE" dirty="0"/>
              <a:t> net </a:t>
            </a:r>
            <a:r>
              <a:rPr lang="nl-BE" dirty="0" err="1"/>
              <a:t>réévalué</a:t>
            </a:r>
            <a:r>
              <a:rPr lang="nl-BE" dirty="0"/>
              <a:t> </a:t>
            </a:r>
            <a:endParaRPr lang="fr-BE" dirty="0"/>
          </a:p>
        </p:txBody>
      </p:sp>
      <p:sp>
        <p:nvSpPr>
          <p:cNvPr id="7" name="Espace réservé du texte 6"/>
          <p:cNvSpPr>
            <a:spLocks noGrp="1"/>
          </p:cNvSpPr>
          <p:nvPr>
            <p:ph type="body" sz="quarter" idx="3"/>
          </p:nvPr>
        </p:nvSpPr>
        <p:spPr/>
        <p:txBody>
          <a:bodyPr/>
          <a:lstStyle/>
          <a:p>
            <a:r>
              <a:rPr lang="nl-BE" dirty="0" err="1"/>
              <a:t>Actif</a:t>
            </a:r>
            <a:r>
              <a:rPr lang="nl-BE" dirty="0"/>
              <a:t> </a:t>
            </a:r>
            <a:r>
              <a:rPr lang="nl-BE" dirty="0" err="1"/>
              <a:t>réévalué</a:t>
            </a:r>
            <a:r>
              <a:rPr lang="nl-BE" dirty="0"/>
              <a:t> </a:t>
            </a:r>
            <a:r>
              <a:rPr lang="nl-BE" dirty="0" err="1"/>
              <a:t>sur</a:t>
            </a:r>
            <a:r>
              <a:rPr lang="nl-BE" dirty="0"/>
              <a:t> la </a:t>
            </a:r>
            <a:r>
              <a:rPr lang="nl-BE" dirty="0" err="1"/>
              <a:t>probabilité</a:t>
            </a:r>
            <a:r>
              <a:rPr lang="nl-BE" dirty="0"/>
              <a:t> </a:t>
            </a:r>
            <a:endParaRPr lang="fr-BE" dirty="0"/>
          </a:p>
        </p:txBody>
      </p:sp>
    </p:spTree>
    <p:extLst>
      <p:ext uri="{BB962C8B-B14F-4D97-AF65-F5344CB8AC3E}">
        <p14:creationId xmlns:p14="http://schemas.microsoft.com/office/powerpoint/2010/main" val="1949318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ctrTitle" idx="4294967295"/>
          </p:nvPr>
        </p:nvSpPr>
        <p:spPr>
          <a:xfrm>
            <a:off x="4500563" y="1395413"/>
            <a:ext cx="4462462" cy="1470025"/>
          </a:xfrm>
        </p:spPr>
        <p:txBody>
          <a:bodyPr/>
          <a:lstStyle/>
          <a:p>
            <a:r>
              <a:rPr lang="fr-BE" dirty="0"/>
              <a:t/>
            </a:r>
            <a:br>
              <a:rPr lang="fr-BE" dirty="0"/>
            </a:br>
            <a:r>
              <a:rPr lang="fr-BE" dirty="0"/>
              <a:t>Valeur best interest</a:t>
            </a:r>
            <a:br>
              <a:rPr lang="fr-BE" dirty="0"/>
            </a:br>
            <a:endParaRPr lang="fr-FR" dirty="0"/>
          </a:p>
        </p:txBody>
      </p:sp>
      <p:pic>
        <p:nvPicPr>
          <p:cNvPr id="30724" name="Picture 7"/>
          <p:cNvPicPr>
            <a:picLocks noChangeAspect="1" noChangeArrowheads="1"/>
          </p:cNvPicPr>
          <p:nvPr/>
        </p:nvPicPr>
        <p:blipFill>
          <a:blip r:embed="rId2"/>
          <a:srcRect/>
          <a:stretch>
            <a:fillRect/>
          </a:stretch>
        </p:blipFill>
        <p:spPr bwMode="auto">
          <a:xfrm>
            <a:off x="684213" y="319088"/>
            <a:ext cx="1943100" cy="495300"/>
          </a:xfrm>
          <a:prstGeom prst="rect">
            <a:avLst/>
          </a:prstGeom>
          <a:noFill/>
          <a:ln w="9525">
            <a:noFill/>
            <a:miter lim="800000"/>
            <a:headEnd/>
            <a:tailEnd/>
          </a:ln>
        </p:spPr>
      </p:pic>
    </p:spTree>
    <p:extLst>
      <p:ext uri="{BB962C8B-B14F-4D97-AF65-F5344CB8AC3E}">
        <p14:creationId xmlns:p14="http://schemas.microsoft.com/office/powerpoint/2010/main" val="37596116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Valeur</a:t>
            </a:r>
            <a:r>
              <a:rPr lang="nl-BE" dirty="0"/>
              <a:t> de </a:t>
            </a:r>
            <a:r>
              <a:rPr lang="nl-BE" dirty="0" err="1"/>
              <a:t>vente</a:t>
            </a:r>
            <a:r>
              <a:rPr lang="nl-BE" dirty="0"/>
              <a:t> </a:t>
            </a:r>
            <a:r>
              <a:rPr lang="nl-BE" dirty="0" err="1"/>
              <a:t>publique</a:t>
            </a:r>
            <a:endParaRPr lang="fr-BE" dirty="0"/>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833299" y="3105513"/>
            <a:ext cx="6273165" cy="793115"/>
          </a:xfrm>
          <a:prstGeom prst="rect">
            <a:avLst/>
          </a:prstGeom>
          <a:noFill/>
          <a:ln>
            <a:noFill/>
          </a:ln>
        </p:spPr>
      </p:pic>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833299" y="4107473"/>
            <a:ext cx="6278880" cy="448310"/>
          </a:xfrm>
          <a:prstGeom prst="rect">
            <a:avLst/>
          </a:prstGeom>
          <a:noFill/>
          <a:ln>
            <a:noFill/>
          </a:ln>
        </p:spPr>
      </p:pic>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869160"/>
            <a:ext cx="4564380" cy="556260"/>
          </a:xfrm>
          <a:prstGeom prst="rect">
            <a:avLst/>
          </a:prstGeom>
          <a:noFill/>
          <a:ln>
            <a:noFill/>
          </a:ln>
        </p:spPr>
      </p:pic>
      <p:sp>
        <p:nvSpPr>
          <p:cNvPr id="8" name="Rectangle 7"/>
          <p:cNvSpPr/>
          <p:nvPr/>
        </p:nvSpPr>
        <p:spPr>
          <a:xfrm>
            <a:off x="746851" y="1736085"/>
            <a:ext cx="7344816" cy="1233543"/>
          </a:xfrm>
          <a:prstGeom prst="rect">
            <a:avLst/>
          </a:prstGeom>
        </p:spPr>
        <p:txBody>
          <a:bodyPr wrap="square">
            <a:spAutoFit/>
          </a:bodyPr>
          <a:lstStyle/>
          <a:p>
            <a:pPr>
              <a:lnSpc>
                <a:spcPct val="107000"/>
              </a:lnSpc>
              <a:spcAft>
                <a:spcPts val="800"/>
              </a:spcAft>
            </a:pPr>
            <a:r>
              <a:rPr lang="fr-BE" sz="1400" dirty="0">
                <a:latin typeface="Times New Roman" panose="02020603050405020304" pitchFamily="18" charset="0"/>
                <a:ea typeface="Calibri" panose="020F0502020204030204" pitchFamily="34" charset="0"/>
                <a:cs typeface="Times New Roman" panose="02020603050405020304" pitchFamily="18" charset="0"/>
              </a:rPr>
              <a:t>La valorisation d’un actif ne peut se faire que si nous avons une vue claire sur sa description, ses caractéristiques, ses options éventuelles et sur l’état de celui-ci. Nous pouvons alors comparer celui-ci à un actif similaire qui aurait été vendu sur le site. A titre d’exemple, nous pouvons prendre un échantillon statistique concernant la vente de véhicules sur notre site. Echantillon de 1989 véhicules.</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30933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nl-BE" dirty="0" err="1"/>
              <a:t>Etbalissement</a:t>
            </a:r>
            <a:r>
              <a:rPr lang="nl-BE" dirty="0"/>
              <a:t> des </a:t>
            </a:r>
            <a:r>
              <a:rPr lang="nl-BE" dirty="0" err="1"/>
              <a:t>scénarios</a:t>
            </a:r>
            <a:endParaRPr lang="fr-BE" dirty="0"/>
          </a:p>
        </p:txBody>
      </p:sp>
      <p:sp>
        <p:nvSpPr>
          <p:cNvPr id="7" name="Espace réservé du contenu 6"/>
          <p:cNvSpPr>
            <a:spLocks noGrp="1"/>
          </p:cNvSpPr>
          <p:nvPr>
            <p:ph sz="half" idx="2"/>
          </p:nvPr>
        </p:nvSpPr>
        <p:spPr/>
        <p:txBody>
          <a:bodyPr/>
          <a:lstStyle/>
          <a:p>
            <a:r>
              <a:rPr lang="nl-BE" dirty="0"/>
              <a:t>A la </a:t>
            </a:r>
            <a:r>
              <a:rPr lang="nl-BE" dirty="0" err="1"/>
              <a:t>pièce</a:t>
            </a:r>
            <a:r>
              <a:rPr lang="nl-BE" dirty="0"/>
              <a:t> </a:t>
            </a:r>
            <a:r>
              <a:rPr lang="nl-BE" dirty="0" err="1"/>
              <a:t>vite</a:t>
            </a:r>
            <a:r>
              <a:rPr lang="nl-BE" dirty="0"/>
              <a:t> </a:t>
            </a:r>
          </a:p>
          <a:p>
            <a:r>
              <a:rPr lang="nl-BE" dirty="0"/>
              <a:t>A la </a:t>
            </a:r>
            <a:r>
              <a:rPr lang="nl-BE" dirty="0" err="1"/>
              <a:t>pièce</a:t>
            </a:r>
            <a:r>
              <a:rPr lang="nl-BE" dirty="0"/>
              <a:t> </a:t>
            </a:r>
            <a:r>
              <a:rPr lang="nl-BE" dirty="0" err="1"/>
              <a:t>avec</a:t>
            </a:r>
            <a:r>
              <a:rPr lang="nl-BE" dirty="0"/>
              <a:t> le </a:t>
            </a:r>
            <a:r>
              <a:rPr lang="nl-BE" dirty="0" err="1"/>
              <a:t>temps</a:t>
            </a:r>
            <a:r>
              <a:rPr lang="nl-BE" dirty="0"/>
              <a:t> </a:t>
            </a:r>
          </a:p>
          <a:p>
            <a:r>
              <a:rPr lang="nl-BE" dirty="0" err="1"/>
              <a:t>Sur</a:t>
            </a:r>
            <a:r>
              <a:rPr lang="nl-BE" dirty="0"/>
              <a:t> le marché de niche</a:t>
            </a:r>
          </a:p>
          <a:p>
            <a:r>
              <a:rPr lang="nl-BE" dirty="0" err="1"/>
              <a:t>Avec</a:t>
            </a:r>
            <a:r>
              <a:rPr lang="nl-BE" dirty="0"/>
              <a:t> </a:t>
            </a:r>
            <a:r>
              <a:rPr lang="nl-BE" dirty="0" err="1"/>
              <a:t>une</a:t>
            </a:r>
            <a:r>
              <a:rPr lang="nl-BE" dirty="0"/>
              <a:t> mise en vitrine</a:t>
            </a:r>
          </a:p>
          <a:p>
            <a:r>
              <a:rPr lang="nl-BE" dirty="0"/>
              <a:t>A des </a:t>
            </a:r>
            <a:r>
              <a:rPr lang="nl-BE" dirty="0" err="1"/>
              <a:t>marchés</a:t>
            </a:r>
            <a:r>
              <a:rPr lang="nl-BE" dirty="0"/>
              <a:t> intéressés </a:t>
            </a:r>
          </a:p>
          <a:p>
            <a:r>
              <a:rPr lang="nl-BE" dirty="0"/>
              <a:t>En </a:t>
            </a:r>
            <a:r>
              <a:rPr lang="nl-BE" dirty="0" err="1"/>
              <a:t>bloc</a:t>
            </a:r>
            <a:r>
              <a:rPr lang="nl-BE" dirty="0"/>
              <a:t> </a:t>
            </a:r>
            <a:r>
              <a:rPr lang="nl-BE" dirty="0" err="1"/>
              <a:t>utile</a:t>
            </a:r>
            <a:r>
              <a:rPr lang="nl-BE" dirty="0"/>
              <a:t> </a:t>
            </a:r>
            <a:endParaRPr lang="fr-BE" dirty="0"/>
          </a:p>
        </p:txBody>
      </p:sp>
      <p:sp>
        <p:nvSpPr>
          <p:cNvPr id="9" name="Espace réservé du contenu 8"/>
          <p:cNvSpPr>
            <a:spLocks noGrp="1"/>
          </p:cNvSpPr>
          <p:nvPr>
            <p:ph sz="quarter" idx="4"/>
          </p:nvPr>
        </p:nvSpPr>
        <p:spPr/>
        <p:txBody>
          <a:bodyPr/>
          <a:lstStyle/>
          <a:p>
            <a:r>
              <a:rPr lang="nl-BE" dirty="0"/>
              <a:t>PRJ ou </a:t>
            </a:r>
            <a:r>
              <a:rPr lang="nl-BE" dirty="0" err="1"/>
              <a:t>redressement</a:t>
            </a:r>
            <a:r>
              <a:rPr lang="nl-BE" dirty="0"/>
              <a:t> </a:t>
            </a:r>
            <a:r>
              <a:rPr lang="nl-BE" dirty="0" err="1"/>
              <a:t>judiciaire</a:t>
            </a:r>
            <a:r>
              <a:rPr lang="nl-BE" dirty="0"/>
              <a:t> </a:t>
            </a:r>
            <a:r>
              <a:rPr lang="nl-BE" dirty="0" err="1"/>
              <a:t>cession</a:t>
            </a:r>
            <a:r>
              <a:rPr lang="nl-BE" dirty="0"/>
              <a:t> </a:t>
            </a:r>
          </a:p>
          <a:p>
            <a:r>
              <a:rPr lang="nl-BE" dirty="0"/>
              <a:t>Test </a:t>
            </a:r>
            <a:r>
              <a:rPr lang="nl-BE" dirty="0" err="1"/>
              <a:t>implicite</a:t>
            </a:r>
            <a:r>
              <a:rPr lang="nl-BE" dirty="0"/>
              <a:t> de marché </a:t>
            </a:r>
          </a:p>
          <a:p>
            <a:r>
              <a:rPr lang="nl-BE" dirty="0"/>
              <a:t>Vente par branche ou appartement </a:t>
            </a:r>
            <a:r>
              <a:rPr lang="nl-BE" dirty="0" err="1"/>
              <a:t>avec</a:t>
            </a:r>
            <a:r>
              <a:rPr lang="nl-BE" dirty="0"/>
              <a:t> du </a:t>
            </a:r>
            <a:r>
              <a:rPr lang="nl-BE" dirty="0" err="1"/>
              <a:t>temps</a:t>
            </a:r>
            <a:r>
              <a:rPr lang="nl-BE" dirty="0"/>
              <a:t> </a:t>
            </a:r>
          </a:p>
          <a:p>
            <a:r>
              <a:rPr lang="nl-BE" dirty="0" err="1"/>
              <a:t>Cession</a:t>
            </a:r>
            <a:r>
              <a:rPr lang="nl-BE" dirty="0"/>
              <a:t> </a:t>
            </a:r>
            <a:r>
              <a:rPr lang="nl-BE" dirty="0" err="1"/>
              <a:t>après</a:t>
            </a:r>
            <a:r>
              <a:rPr lang="nl-BE" dirty="0"/>
              <a:t> Carve-out </a:t>
            </a:r>
          </a:p>
          <a:p>
            <a:r>
              <a:rPr lang="nl-BE" dirty="0" err="1"/>
              <a:t>Defesance</a:t>
            </a:r>
            <a:r>
              <a:rPr lang="nl-BE" dirty="0"/>
              <a:t> </a:t>
            </a:r>
            <a:endParaRPr lang="fr-BE" dirty="0"/>
          </a:p>
        </p:txBody>
      </p:sp>
      <p:sp>
        <p:nvSpPr>
          <p:cNvPr id="6" name="Espace réservé du texte 5"/>
          <p:cNvSpPr>
            <a:spLocks noGrp="1"/>
          </p:cNvSpPr>
          <p:nvPr>
            <p:ph type="body" idx="1"/>
          </p:nvPr>
        </p:nvSpPr>
        <p:spPr/>
        <p:txBody>
          <a:bodyPr/>
          <a:lstStyle/>
          <a:p>
            <a:r>
              <a:rPr lang="nl-BE" dirty="0" err="1"/>
              <a:t>Liquidation</a:t>
            </a:r>
            <a:endParaRPr lang="fr-BE" dirty="0"/>
          </a:p>
        </p:txBody>
      </p:sp>
      <p:sp>
        <p:nvSpPr>
          <p:cNvPr id="8" name="Espace réservé du texte 7"/>
          <p:cNvSpPr>
            <a:spLocks noGrp="1"/>
          </p:cNvSpPr>
          <p:nvPr>
            <p:ph type="body" sz="quarter" idx="3"/>
          </p:nvPr>
        </p:nvSpPr>
        <p:spPr/>
        <p:txBody>
          <a:bodyPr/>
          <a:lstStyle/>
          <a:p>
            <a:r>
              <a:rPr lang="nl-BE" dirty="0" err="1"/>
              <a:t>Meilleur</a:t>
            </a:r>
            <a:r>
              <a:rPr lang="nl-BE" dirty="0"/>
              <a:t> scénario</a:t>
            </a:r>
            <a:endParaRPr lang="fr-BE" dirty="0"/>
          </a:p>
        </p:txBody>
      </p:sp>
    </p:spTree>
    <p:extLst>
      <p:ext uri="{BB962C8B-B14F-4D97-AF65-F5344CB8AC3E}">
        <p14:creationId xmlns:p14="http://schemas.microsoft.com/office/powerpoint/2010/main" val="22620039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nl-BE" dirty="0" err="1"/>
              <a:t>Exemple</a:t>
            </a:r>
            <a:r>
              <a:rPr lang="nl-BE" dirty="0"/>
              <a:t> 1 </a:t>
            </a:r>
            <a:endParaRPr lang="fr-BE" dirty="0"/>
          </a:p>
        </p:txBody>
      </p:sp>
      <p:sp>
        <p:nvSpPr>
          <p:cNvPr id="6" name="Espace réservé du contenu 5"/>
          <p:cNvSpPr>
            <a:spLocks noGrp="1"/>
          </p:cNvSpPr>
          <p:nvPr>
            <p:ph idx="1"/>
          </p:nvPr>
        </p:nvSpPr>
        <p:spPr>
          <a:xfrm>
            <a:off x="498475" y="1340768"/>
            <a:ext cx="7556500" cy="4785395"/>
          </a:xfrm>
        </p:spPr>
        <p:txBody>
          <a:bodyPr/>
          <a:lstStyle/>
          <a:p>
            <a:r>
              <a:rPr lang="fr-BE" dirty="0"/>
              <a:t>La valeur en liquidation peut être estimée à la valeur de réalisation forcée des biens immobiliers. La valeur de vente du bâtiment en vente forcée dure serait de 5.000.000€. Un meilleur scénario est possible, à savoir une PRJ transfert ou une vente avec la collaboration du banquier. Le prix de cession serait alors entre 6.000.000€ et 10.000.000€ dont à déduire l’impôt société sur la plus-value. </a:t>
            </a:r>
          </a:p>
          <a:p>
            <a:r>
              <a:rPr lang="fr-BE" dirty="0"/>
              <a:t>Les classes suivantes sont proposées : banquiers : 6.000.000€, État belge, ONSS : 254.000€, Fonds social : 100.000€, petits créanciers (10) : - de 1.000€ interco. </a:t>
            </a:r>
          </a:p>
        </p:txBody>
      </p:sp>
    </p:spTree>
    <p:extLst>
      <p:ext uri="{BB962C8B-B14F-4D97-AF65-F5344CB8AC3E}">
        <p14:creationId xmlns:p14="http://schemas.microsoft.com/office/powerpoint/2010/main" val="10738486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2</a:t>
            </a:r>
            <a:endParaRPr lang="fr-BE" dirty="0"/>
          </a:p>
        </p:txBody>
      </p:sp>
      <p:sp>
        <p:nvSpPr>
          <p:cNvPr id="3" name="Espace réservé du contenu 2"/>
          <p:cNvSpPr>
            <a:spLocks noGrp="1"/>
          </p:cNvSpPr>
          <p:nvPr>
            <p:ph idx="1"/>
          </p:nvPr>
        </p:nvSpPr>
        <p:spPr>
          <a:xfrm>
            <a:off x="498475" y="1268760"/>
            <a:ext cx="7556500" cy="4857403"/>
          </a:xfrm>
        </p:spPr>
        <p:txBody>
          <a:bodyPr/>
          <a:lstStyle/>
          <a:p>
            <a:r>
              <a:rPr lang="fr-BE" dirty="0"/>
              <a:t>La valeur en liquidation. Les créances commerciales de l’ordre d’1.600.000€ pourraient probablement être récupérées pour un million d’€. Il y avait de la trésorerie pour 147.000€ et l’immobilisé avait une valeur comptable de 64.000€, mais une valeur nette de réalisation de 3.000€. Le total serait de 1.150.000€. Il faudrait payer le factor (720.000€), puis les préavis (1.450.000€). </a:t>
            </a:r>
          </a:p>
          <a:p>
            <a:r>
              <a:rPr lang="fr-BE" dirty="0"/>
              <a:t>Classe de créanciers. Une classe de créanciers bancaires et une classe </a:t>
            </a:r>
            <a:r>
              <a:rPr lang="fr-BE" dirty="0" err="1"/>
              <a:t>factors</a:t>
            </a:r>
            <a:r>
              <a:rPr lang="fr-BE" dirty="0"/>
              <a:t>, une classe d’institutionnels composée de l’ONSS, de l’État, de la TVA ainsi qu’une taxe SPW. Le leaser forme une classe. Les travailleurs forment une classe. L’intragroupe forme une classe. Les petits créanciers forment une classe. Les créanciers de plus de 20.000€ forment une classe. Un créancier stratégique forme une classe.</a:t>
            </a:r>
          </a:p>
        </p:txBody>
      </p:sp>
    </p:spTree>
    <p:extLst>
      <p:ext uri="{BB962C8B-B14F-4D97-AF65-F5344CB8AC3E}">
        <p14:creationId xmlns:p14="http://schemas.microsoft.com/office/powerpoint/2010/main" val="37928251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3</a:t>
            </a:r>
            <a:endParaRPr lang="fr-BE" dirty="0"/>
          </a:p>
        </p:txBody>
      </p:sp>
      <p:sp>
        <p:nvSpPr>
          <p:cNvPr id="3" name="Espace réservé du contenu 2"/>
          <p:cNvSpPr>
            <a:spLocks noGrp="1"/>
          </p:cNvSpPr>
          <p:nvPr>
            <p:ph idx="1"/>
          </p:nvPr>
        </p:nvSpPr>
        <p:spPr/>
        <p:txBody>
          <a:bodyPr/>
          <a:lstStyle/>
          <a:p>
            <a:r>
              <a:rPr lang="fr-BE" dirty="0"/>
              <a:t>Valeur de liquidation. En cas de faillite, le prix de cession des actifs, dans les filiales, payait une partie des dettes des filles mais n’aboutissait pas à une remontée de cash vers la holding. Les créanciers de la holding n’avaient donc aucune assiette à défaut de garantie sur les actifs des filiales.</a:t>
            </a:r>
          </a:p>
          <a:p>
            <a:endParaRPr lang="fr-BE" dirty="0"/>
          </a:p>
          <a:p>
            <a:r>
              <a:rPr lang="fr-BE" dirty="0"/>
              <a:t>Proposition : actionnaires, créanciers financiers </a:t>
            </a:r>
            <a:r>
              <a:rPr lang="fr-BE" dirty="0" err="1"/>
              <a:t>convertissants</a:t>
            </a:r>
            <a:r>
              <a:rPr lang="fr-BE" dirty="0"/>
              <a:t>, créanciers financiers non </a:t>
            </a:r>
            <a:r>
              <a:rPr lang="fr-BE" dirty="0" err="1"/>
              <a:t>convertissants</a:t>
            </a:r>
            <a:r>
              <a:rPr lang="fr-BE" dirty="0"/>
              <a:t>, créanciers financiers non </a:t>
            </a:r>
            <a:r>
              <a:rPr lang="fr-BE" dirty="0" err="1"/>
              <a:t>convertissants</a:t>
            </a:r>
            <a:r>
              <a:rPr lang="fr-BE" dirty="0"/>
              <a:t> avec un gage sur action, institutionnels, fournisseurs. </a:t>
            </a:r>
          </a:p>
        </p:txBody>
      </p:sp>
    </p:spTree>
    <p:extLst>
      <p:ext uri="{BB962C8B-B14F-4D97-AF65-F5344CB8AC3E}">
        <p14:creationId xmlns:p14="http://schemas.microsoft.com/office/powerpoint/2010/main" val="159171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C’est</a:t>
            </a:r>
            <a:r>
              <a:rPr lang="nl-BE" dirty="0"/>
              <a:t> </a:t>
            </a:r>
            <a:r>
              <a:rPr lang="nl-BE" dirty="0" err="1"/>
              <a:t>endémique</a:t>
            </a:r>
            <a:r>
              <a:rPr lang="nl-BE" dirty="0"/>
              <a:t> à la </a:t>
            </a:r>
            <a:r>
              <a:rPr lang="nl-BE" dirty="0" err="1"/>
              <a:t>directive</a:t>
            </a:r>
            <a:r>
              <a:rPr lang="nl-BE" dirty="0"/>
              <a:t> </a:t>
            </a:r>
            <a:endParaRPr lang="fr-BE" dirty="0"/>
          </a:p>
        </p:txBody>
      </p:sp>
      <p:sp>
        <p:nvSpPr>
          <p:cNvPr id="3" name="Espace réservé du contenu 2"/>
          <p:cNvSpPr>
            <a:spLocks noGrp="1"/>
          </p:cNvSpPr>
          <p:nvPr>
            <p:ph sz="half" idx="1"/>
          </p:nvPr>
        </p:nvSpPr>
        <p:spPr>
          <a:xfrm>
            <a:off x="498518" y="1196752"/>
            <a:ext cx="7889906" cy="5256584"/>
          </a:xfrm>
        </p:spPr>
        <p:txBody>
          <a:bodyPr>
            <a:normAutofit/>
          </a:bodyPr>
          <a:lstStyle/>
          <a:p>
            <a:endParaRPr lang="fr-BE" dirty="0"/>
          </a:p>
          <a:p>
            <a:r>
              <a:rPr lang="nl-BE" dirty="0" err="1"/>
              <a:t>Choix</a:t>
            </a:r>
            <a:r>
              <a:rPr lang="nl-BE" dirty="0"/>
              <a:t> </a:t>
            </a:r>
            <a:r>
              <a:rPr lang="nl-BE" dirty="0" err="1"/>
              <a:t>entre</a:t>
            </a:r>
            <a:r>
              <a:rPr lang="nl-BE" dirty="0"/>
              <a:t> la </a:t>
            </a:r>
            <a:r>
              <a:rPr lang="nl-BE" dirty="0" err="1"/>
              <a:t>valeur</a:t>
            </a:r>
            <a:r>
              <a:rPr lang="nl-BE" dirty="0"/>
              <a:t> de </a:t>
            </a:r>
            <a:r>
              <a:rPr lang="nl-BE" dirty="0" err="1"/>
              <a:t>réalisation</a:t>
            </a:r>
            <a:r>
              <a:rPr lang="nl-BE" dirty="0"/>
              <a:t> des </a:t>
            </a:r>
            <a:r>
              <a:rPr lang="nl-BE" dirty="0" err="1"/>
              <a:t>actifs</a:t>
            </a:r>
            <a:r>
              <a:rPr lang="nl-BE" dirty="0"/>
              <a:t> dans le </a:t>
            </a:r>
            <a:r>
              <a:rPr lang="nl-BE" dirty="0" err="1"/>
              <a:t>meilleur</a:t>
            </a:r>
            <a:r>
              <a:rPr lang="nl-BE" dirty="0"/>
              <a:t> scénario et le </a:t>
            </a:r>
            <a:r>
              <a:rPr lang="nl-BE" dirty="0" err="1"/>
              <a:t>paiement</a:t>
            </a:r>
            <a:r>
              <a:rPr lang="nl-BE" dirty="0"/>
              <a:t> par les flux </a:t>
            </a:r>
            <a:r>
              <a:rPr lang="nl-BE" dirty="0" err="1"/>
              <a:t>futurs</a:t>
            </a:r>
            <a:endParaRPr lang="nl-BE" dirty="0"/>
          </a:p>
          <a:p>
            <a:r>
              <a:rPr lang="nl-BE" dirty="0"/>
              <a:t>Flux </a:t>
            </a:r>
            <a:r>
              <a:rPr lang="nl-BE" dirty="0" err="1"/>
              <a:t>futurs</a:t>
            </a:r>
            <a:r>
              <a:rPr lang="nl-BE" dirty="0"/>
              <a:t> = Cash Flow</a:t>
            </a:r>
          </a:p>
          <a:p>
            <a:r>
              <a:rPr lang="nl-BE" dirty="0" err="1"/>
              <a:t>Evaluer</a:t>
            </a:r>
            <a:r>
              <a:rPr lang="nl-BE" dirty="0"/>
              <a:t> </a:t>
            </a:r>
            <a:r>
              <a:rPr lang="nl-BE" dirty="0" err="1"/>
              <a:t>une</a:t>
            </a:r>
            <a:r>
              <a:rPr lang="nl-BE" dirty="0"/>
              <a:t> </a:t>
            </a:r>
            <a:r>
              <a:rPr lang="nl-BE" dirty="0" err="1"/>
              <a:t>créance</a:t>
            </a:r>
            <a:r>
              <a:rPr lang="nl-BE" dirty="0"/>
              <a:t> en “</a:t>
            </a:r>
            <a:r>
              <a:rPr lang="nl-BE" dirty="0" err="1"/>
              <a:t>capital</a:t>
            </a:r>
            <a:r>
              <a:rPr lang="nl-BE" dirty="0"/>
              <a:t>” se fait </a:t>
            </a:r>
            <a:r>
              <a:rPr lang="nl-BE" dirty="0" err="1"/>
              <a:t>avec</a:t>
            </a:r>
            <a:r>
              <a:rPr lang="nl-BE" dirty="0"/>
              <a:t> </a:t>
            </a:r>
            <a:r>
              <a:rPr lang="nl-BE" dirty="0" err="1"/>
              <a:t>une</a:t>
            </a:r>
            <a:r>
              <a:rPr lang="nl-BE" dirty="0"/>
              <a:t> </a:t>
            </a:r>
            <a:r>
              <a:rPr lang="nl-BE" dirty="0" err="1"/>
              <a:t>valeur</a:t>
            </a:r>
            <a:r>
              <a:rPr lang="nl-BE" dirty="0"/>
              <a:t> en “</a:t>
            </a:r>
            <a:r>
              <a:rPr lang="nl-BE" dirty="0" err="1"/>
              <a:t>capital</a:t>
            </a:r>
            <a:r>
              <a:rPr lang="nl-BE" dirty="0"/>
              <a:t>” </a:t>
            </a:r>
            <a:r>
              <a:rPr lang="nl-BE" dirty="0" err="1"/>
              <a:t>d’où</a:t>
            </a:r>
            <a:r>
              <a:rPr lang="nl-BE" dirty="0"/>
              <a:t> </a:t>
            </a:r>
            <a:r>
              <a:rPr lang="nl-BE" dirty="0" err="1"/>
              <a:t>l’idée</a:t>
            </a:r>
            <a:r>
              <a:rPr lang="nl-BE" dirty="0"/>
              <a:t> de </a:t>
            </a:r>
            <a:r>
              <a:rPr lang="nl-BE" dirty="0" err="1"/>
              <a:t>valeur</a:t>
            </a:r>
            <a:r>
              <a:rPr lang="nl-BE" dirty="0"/>
              <a:t> à </a:t>
            </a:r>
            <a:r>
              <a:rPr lang="nl-BE" dirty="0" err="1"/>
              <a:t>même</a:t>
            </a:r>
            <a:r>
              <a:rPr lang="nl-BE" dirty="0"/>
              <a:t> date . La </a:t>
            </a:r>
            <a:r>
              <a:rPr lang="nl-BE" dirty="0" err="1"/>
              <a:t>valeur</a:t>
            </a:r>
            <a:r>
              <a:rPr lang="nl-BE" dirty="0"/>
              <a:t> des flux à date </a:t>
            </a:r>
            <a:r>
              <a:rPr lang="nl-BE" dirty="0" err="1"/>
              <a:t>actuelle</a:t>
            </a:r>
            <a:r>
              <a:rPr lang="nl-BE" dirty="0"/>
              <a:t> </a:t>
            </a:r>
            <a:r>
              <a:rPr lang="nl-BE" dirty="0" err="1"/>
              <a:t>est</a:t>
            </a:r>
            <a:r>
              <a:rPr lang="nl-BE" dirty="0"/>
              <a:t> </a:t>
            </a:r>
            <a:r>
              <a:rPr lang="nl-BE" dirty="0" err="1"/>
              <a:t>une</a:t>
            </a:r>
            <a:r>
              <a:rPr lang="nl-BE" dirty="0"/>
              <a:t> </a:t>
            </a:r>
            <a:r>
              <a:rPr lang="nl-BE" dirty="0" err="1"/>
              <a:t>actualisation</a:t>
            </a:r>
            <a:r>
              <a:rPr lang="nl-BE" dirty="0"/>
              <a:t> ( Disconted) </a:t>
            </a:r>
          </a:p>
          <a:p>
            <a:r>
              <a:rPr lang="nl-BE" dirty="0"/>
              <a:t>La </a:t>
            </a:r>
            <a:r>
              <a:rPr lang="nl-BE" dirty="0" err="1"/>
              <a:t>valeur</a:t>
            </a:r>
            <a:r>
              <a:rPr lang="nl-BE" dirty="0"/>
              <a:t> de </a:t>
            </a:r>
            <a:r>
              <a:rPr lang="nl-BE" dirty="0" err="1"/>
              <a:t>l’endettement</a:t>
            </a:r>
            <a:r>
              <a:rPr lang="nl-BE" dirty="0"/>
              <a:t> </a:t>
            </a:r>
            <a:r>
              <a:rPr lang="nl-BE" dirty="0" err="1"/>
              <a:t>est</a:t>
            </a:r>
            <a:r>
              <a:rPr lang="nl-BE" dirty="0"/>
              <a:t> </a:t>
            </a:r>
            <a:r>
              <a:rPr lang="nl-BE" dirty="0" err="1"/>
              <a:t>compensée</a:t>
            </a:r>
            <a:r>
              <a:rPr lang="nl-BE" dirty="0"/>
              <a:t> par la </a:t>
            </a:r>
            <a:r>
              <a:rPr lang="nl-BE" dirty="0" err="1"/>
              <a:t>valeur</a:t>
            </a:r>
            <a:r>
              <a:rPr lang="nl-BE" dirty="0"/>
              <a:t> des </a:t>
            </a:r>
            <a:r>
              <a:rPr lang="nl-BE" dirty="0" err="1"/>
              <a:t>actifs</a:t>
            </a:r>
            <a:r>
              <a:rPr lang="nl-BE" dirty="0"/>
              <a:t> </a:t>
            </a:r>
            <a:r>
              <a:rPr lang="nl-BE" dirty="0" err="1"/>
              <a:t>acquis</a:t>
            </a:r>
            <a:r>
              <a:rPr lang="nl-BE" dirty="0"/>
              <a:t> = </a:t>
            </a:r>
            <a:r>
              <a:rPr lang="nl-BE" dirty="0" err="1"/>
              <a:t>somme</a:t>
            </a:r>
            <a:r>
              <a:rPr lang="nl-BE" dirty="0"/>
              <a:t> des </a:t>
            </a:r>
            <a:r>
              <a:rPr lang="nl-BE" dirty="0" err="1"/>
              <a:t>valeurs</a:t>
            </a:r>
            <a:r>
              <a:rPr lang="nl-BE" dirty="0"/>
              <a:t> </a:t>
            </a:r>
            <a:r>
              <a:rPr lang="nl-BE" dirty="0" err="1"/>
              <a:t>entre</a:t>
            </a:r>
            <a:r>
              <a:rPr lang="nl-BE" dirty="0"/>
              <a:t> la </a:t>
            </a:r>
            <a:r>
              <a:rPr lang="nl-BE" dirty="0" err="1"/>
              <a:t>valeur</a:t>
            </a:r>
            <a:r>
              <a:rPr lang="nl-BE" dirty="0"/>
              <a:t> des flux et la </a:t>
            </a:r>
            <a:r>
              <a:rPr lang="nl-BE" dirty="0" err="1"/>
              <a:t>valeur</a:t>
            </a:r>
            <a:r>
              <a:rPr lang="nl-BE" dirty="0"/>
              <a:t> des </a:t>
            </a:r>
            <a:r>
              <a:rPr lang="nl-BE" dirty="0" err="1"/>
              <a:t>actifs</a:t>
            </a:r>
            <a:r>
              <a:rPr lang="nl-BE" dirty="0"/>
              <a:t> </a:t>
            </a:r>
          </a:p>
          <a:p>
            <a:r>
              <a:rPr lang="nl-BE" dirty="0"/>
              <a:t>La </a:t>
            </a:r>
            <a:r>
              <a:rPr lang="nl-BE" dirty="0" err="1"/>
              <a:t>dette</a:t>
            </a:r>
            <a:r>
              <a:rPr lang="nl-BE" dirty="0"/>
              <a:t> peut </a:t>
            </a:r>
            <a:r>
              <a:rPr lang="nl-BE" dirty="0" err="1"/>
              <a:t>avoir</a:t>
            </a:r>
            <a:r>
              <a:rPr lang="nl-BE" dirty="0"/>
              <a:t> </a:t>
            </a:r>
            <a:r>
              <a:rPr lang="nl-BE" dirty="0" err="1"/>
              <a:t>un</a:t>
            </a:r>
            <a:r>
              <a:rPr lang="nl-BE" dirty="0"/>
              <a:t> </a:t>
            </a:r>
            <a:r>
              <a:rPr lang="nl-BE" dirty="0" err="1"/>
              <a:t>effet</a:t>
            </a:r>
            <a:r>
              <a:rPr lang="nl-BE" dirty="0"/>
              <a:t> </a:t>
            </a:r>
            <a:r>
              <a:rPr lang="nl-BE" dirty="0" err="1"/>
              <a:t>levier</a:t>
            </a:r>
            <a:r>
              <a:rPr lang="nl-BE" dirty="0"/>
              <a:t>; la </a:t>
            </a:r>
            <a:r>
              <a:rPr lang="nl-BE" dirty="0" err="1"/>
              <a:t>dette</a:t>
            </a:r>
            <a:r>
              <a:rPr lang="nl-BE" dirty="0"/>
              <a:t> distress </a:t>
            </a:r>
            <a:r>
              <a:rPr lang="nl-BE" dirty="0" err="1"/>
              <a:t>n’a</a:t>
            </a:r>
            <a:r>
              <a:rPr lang="nl-BE" dirty="0"/>
              <a:t> plus </a:t>
            </a:r>
            <a:r>
              <a:rPr lang="nl-BE" dirty="0" err="1"/>
              <a:t>d’effet</a:t>
            </a:r>
            <a:r>
              <a:rPr lang="nl-BE" dirty="0"/>
              <a:t> </a:t>
            </a:r>
            <a:r>
              <a:rPr lang="nl-BE" dirty="0" err="1"/>
              <a:t>levier</a:t>
            </a:r>
            <a:r>
              <a:rPr lang="nl-BE" dirty="0"/>
              <a:t> mais </a:t>
            </a:r>
            <a:r>
              <a:rPr lang="nl-BE" dirty="0" err="1"/>
              <a:t>un</a:t>
            </a:r>
            <a:r>
              <a:rPr lang="nl-BE" dirty="0"/>
              <a:t> </a:t>
            </a:r>
            <a:r>
              <a:rPr lang="nl-BE" dirty="0" err="1"/>
              <a:t>effet</a:t>
            </a:r>
            <a:r>
              <a:rPr lang="nl-BE" dirty="0"/>
              <a:t> “distress”</a:t>
            </a:r>
            <a:endParaRPr lang="fr-BE" dirty="0"/>
          </a:p>
          <a:p>
            <a:r>
              <a:rPr lang="nl-BE" dirty="0"/>
              <a:t>La </a:t>
            </a:r>
            <a:r>
              <a:rPr lang="nl-BE" dirty="0" err="1"/>
              <a:t>valeur</a:t>
            </a:r>
            <a:r>
              <a:rPr lang="nl-BE" dirty="0"/>
              <a:t> </a:t>
            </a:r>
            <a:r>
              <a:rPr lang="nl-BE" dirty="0" err="1"/>
              <a:t>dépend</a:t>
            </a:r>
            <a:r>
              <a:rPr lang="nl-BE" dirty="0"/>
              <a:t> de la </a:t>
            </a:r>
            <a:r>
              <a:rPr lang="nl-BE" dirty="0" err="1"/>
              <a:t>durée</a:t>
            </a:r>
            <a:r>
              <a:rPr lang="nl-BE" dirty="0"/>
              <a:t> </a:t>
            </a:r>
            <a:r>
              <a:rPr lang="nl-BE" dirty="0" err="1"/>
              <a:t>donc</a:t>
            </a:r>
            <a:r>
              <a:rPr lang="nl-BE" dirty="0"/>
              <a:t> de la </a:t>
            </a:r>
            <a:r>
              <a:rPr lang="nl-BE" dirty="0" err="1"/>
              <a:t>faisabilité</a:t>
            </a:r>
            <a:r>
              <a:rPr lang="nl-BE" dirty="0"/>
              <a:t> et de la </a:t>
            </a:r>
            <a:r>
              <a:rPr lang="nl-BE" dirty="0" err="1"/>
              <a:t>viabilité</a:t>
            </a:r>
            <a:endParaRPr lang="fr-BE" dirty="0"/>
          </a:p>
        </p:txBody>
      </p:sp>
    </p:spTree>
    <p:extLst>
      <p:ext uri="{BB962C8B-B14F-4D97-AF65-F5344CB8AC3E}">
        <p14:creationId xmlns:p14="http://schemas.microsoft.com/office/powerpoint/2010/main" val="4004516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ctrTitle" idx="4294967295"/>
          </p:nvPr>
        </p:nvSpPr>
        <p:spPr>
          <a:xfrm>
            <a:off x="4500563" y="1395413"/>
            <a:ext cx="4462462" cy="1470025"/>
          </a:xfrm>
        </p:spPr>
        <p:txBody>
          <a:bodyPr/>
          <a:lstStyle/>
          <a:p>
            <a:r>
              <a:rPr lang="fr-BE" dirty="0"/>
              <a:t/>
            </a:r>
            <a:br>
              <a:rPr lang="fr-BE" dirty="0"/>
            </a:br>
            <a:r>
              <a:rPr lang="fr-BE" dirty="0"/>
              <a:t>Valeur de réorganisation</a:t>
            </a:r>
            <a:br>
              <a:rPr lang="fr-BE" dirty="0"/>
            </a:br>
            <a:endParaRPr lang="fr-FR" dirty="0"/>
          </a:p>
        </p:txBody>
      </p:sp>
      <p:pic>
        <p:nvPicPr>
          <p:cNvPr id="30724" name="Picture 7"/>
          <p:cNvPicPr>
            <a:picLocks noChangeAspect="1" noChangeArrowheads="1"/>
          </p:cNvPicPr>
          <p:nvPr/>
        </p:nvPicPr>
        <p:blipFill>
          <a:blip r:embed="rId2"/>
          <a:srcRect/>
          <a:stretch>
            <a:fillRect/>
          </a:stretch>
        </p:blipFill>
        <p:spPr bwMode="auto">
          <a:xfrm>
            <a:off x="684213" y="319088"/>
            <a:ext cx="1943100" cy="495300"/>
          </a:xfrm>
          <a:prstGeom prst="rect">
            <a:avLst/>
          </a:prstGeom>
          <a:noFill/>
          <a:ln w="9525">
            <a:noFill/>
            <a:miter lim="800000"/>
            <a:headEnd/>
            <a:tailEnd/>
          </a:ln>
        </p:spPr>
      </p:pic>
    </p:spTree>
    <p:extLst>
      <p:ext uri="{BB962C8B-B14F-4D97-AF65-F5344CB8AC3E}">
        <p14:creationId xmlns:p14="http://schemas.microsoft.com/office/powerpoint/2010/main" val="481085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l’exposé</a:t>
            </a:r>
            <a:r>
              <a:rPr lang="nl-BE" dirty="0"/>
              <a:t> des </a:t>
            </a:r>
            <a:r>
              <a:rPr lang="nl-BE" dirty="0" err="1"/>
              <a:t>motifs</a:t>
            </a:r>
            <a:endParaRPr lang="fr-BE" dirty="0"/>
          </a:p>
        </p:txBody>
      </p:sp>
      <p:sp>
        <p:nvSpPr>
          <p:cNvPr id="3" name="Espace réservé du contenu 2"/>
          <p:cNvSpPr>
            <a:spLocks noGrp="1"/>
          </p:cNvSpPr>
          <p:nvPr>
            <p:ph sz="half" idx="1"/>
          </p:nvPr>
        </p:nvSpPr>
        <p:spPr>
          <a:xfrm>
            <a:off x="498518" y="1196752"/>
            <a:ext cx="7889906" cy="5256584"/>
          </a:xfrm>
        </p:spPr>
        <p:txBody>
          <a:bodyPr>
            <a:normAutofit/>
          </a:bodyPr>
          <a:lstStyle/>
          <a:p>
            <a:endParaRPr lang="fr-BE" dirty="0"/>
          </a:p>
          <a:p>
            <a:endParaRPr lang="fr-BE" dirty="0"/>
          </a:p>
        </p:txBody>
      </p:sp>
      <p:graphicFrame>
        <p:nvGraphicFramePr>
          <p:cNvPr id="4" name="Tableau 3"/>
          <p:cNvGraphicFramePr>
            <a:graphicFrameLocks noGrp="1"/>
          </p:cNvGraphicFramePr>
          <p:nvPr>
            <p:extLst>
              <p:ext uri="{D42A27DB-BD31-4B8C-83A1-F6EECF244321}">
                <p14:modId xmlns:p14="http://schemas.microsoft.com/office/powerpoint/2010/main" val="3204397520"/>
              </p:ext>
            </p:extLst>
          </p:nvPr>
        </p:nvGraphicFramePr>
        <p:xfrm>
          <a:off x="683568" y="1700808"/>
          <a:ext cx="7200799" cy="4479044"/>
        </p:xfrm>
        <a:graphic>
          <a:graphicData uri="http://schemas.openxmlformats.org/drawingml/2006/table">
            <a:tbl>
              <a:tblPr firstRow="1" firstCol="1" bandRow="1">
                <a:tableStyleId>{5C22544A-7EE6-4342-B048-85BDC9FD1C3A}</a:tableStyleId>
              </a:tblPr>
              <a:tblGrid>
                <a:gridCol w="7200799">
                  <a:extLst>
                    <a:ext uri="{9D8B030D-6E8A-4147-A177-3AD203B41FA5}">
                      <a16:colId xmlns:a16="http://schemas.microsoft.com/office/drawing/2014/main" val="151592844"/>
                    </a:ext>
                  </a:extLst>
                </a:gridCol>
              </a:tblGrid>
              <a:tr h="1493015">
                <a:tc>
                  <a:txBody>
                    <a:bodyPr/>
                    <a:lstStyle/>
                    <a:p>
                      <a:pPr algn="just">
                        <a:lnSpc>
                          <a:spcPct val="107000"/>
                        </a:lnSpc>
                        <a:spcAft>
                          <a:spcPts val="0"/>
                        </a:spcAft>
                      </a:pPr>
                      <a:r>
                        <a:rPr lang="nl-NL" sz="1100" dirty="0">
                          <a:effectLst/>
                        </a:rPr>
                        <a:t>   </a:t>
                      </a:r>
                      <a:r>
                        <a:rPr lang="fr-BE" sz="1100" dirty="0">
                          <a:effectLst/>
                        </a:rPr>
                        <a:t>Contrairement au critère du meilleur intérêt des créanciers (dont la jauge est la valeur de liquidation (des actifs) de l’entreprise), la règle de la priorité absolue </a:t>
                      </a:r>
                      <a:r>
                        <a:rPr lang="fr-BE" sz="1100" b="1" dirty="0">
                          <a:effectLst>
                            <a:outerShdw blurRad="38100" dist="38100" dir="2700000" algn="tl">
                              <a:srgbClr val="000000">
                                <a:alpha val="43137"/>
                              </a:srgbClr>
                            </a:outerShdw>
                          </a:effectLst>
                        </a:rPr>
                        <a:t>a pour jauge la valeur de réorganisation contenue dans le plan de réorganisation (estimée par exemple à l'aide de la méthode du </a:t>
                      </a:r>
                      <a:r>
                        <a:rPr lang="fr-BE" sz="1100" b="1" dirty="0" err="1">
                          <a:effectLst>
                            <a:outerShdw blurRad="38100" dist="38100" dir="2700000" algn="tl">
                              <a:srgbClr val="000000">
                                <a:alpha val="43137"/>
                              </a:srgbClr>
                            </a:outerShdw>
                          </a:effectLst>
                        </a:rPr>
                        <a:t>discounted</a:t>
                      </a:r>
                      <a:r>
                        <a:rPr lang="fr-BE" sz="1100" b="1" dirty="0">
                          <a:effectLst>
                            <a:outerShdw blurRad="38100" dist="38100" dir="2700000" algn="tl">
                              <a:srgbClr val="000000">
                                <a:alpha val="43137"/>
                              </a:srgbClr>
                            </a:outerShdw>
                          </a:effectLst>
                        </a:rPr>
                        <a:t> cashflow). La règle de la priorité absolue garantit qu’une classe obtient sa part équitable dans la valeur de réorganisati</a:t>
                      </a:r>
                      <a:r>
                        <a:rPr lang="fr-BE" sz="1100" dirty="0">
                          <a:effectLst/>
                        </a:rPr>
                        <a:t>on (conformément au rang légal ou conventionnel qui existerait dans le cadre d'une liquidation).</a:t>
                      </a:r>
                      <a:endParaRPr lang="fr-B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8490525"/>
                  </a:ext>
                </a:extLst>
              </a:tr>
              <a:tr h="1063419">
                <a:tc>
                  <a:txBody>
                    <a:bodyPr/>
                    <a:lstStyle/>
                    <a:p>
                      <a:pPr algn="just">
                        <a:lnSpc>
                          <a:spcPct val="107000"/>
                        </a:lnSpc>
                        <a:spcAft>
                          <a:spcPts val="0"/>
                        </a:spcAft>
                      </a:pPr>
                      <a:r>
                        <a:rPr lang="nl-NL" sz="1100" dirty="0">
                          <a:effectLst/>
                        </a:rPr>
                        <a:t>   </a:t>
                      </a:r>
                      <a:r>
                        <a:rPr lang="fr-BE" sz="1100" dirty="0">
                          <a:effectLst/>
                        </a:rPr>
                        <a:t>Il est préférable que l'auteur du plan tienne compte pendant la rédaction de celui-ci des droits dont jouissent les parties concernées selon (les critères du meilleur intérêt des créanciers et) la règle de la priorité absolue, de sorte que les parties concernées ne soient pas incitées à voter contre le plan afin de réclamer leurs droits via le tribunal.</a:t>
                      </a:r>
                      <a:endParaRPr lang="fr-B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83578436"/>
                  </a:ext>
                </a:extLst>
              </a:tr>
              <a:tr h="1922610">
                <a:tc>
                  <a:txBody>
                    <a:bodyPr/>
                    <a:lstStyle/>
                    <a:p>
                      <a:pPr algn="just">
                        <a:lnSpc>
                          <a:spcPct val="107000"/>
                        </a:lnSpc>
                        <a:spcAft>
                          <a:spcPts val="0"/>
                        </a:spcAft>
                      </a:pPr>
                      <a:r>
                        <a:rPr lang="nl-NL" sz="1100" dirty="0">
                          <a:effectLst/>
                        </a:rPr>
                        <a:t>   </a:t>
                      </a:r>
                      <a:r>
                        <a:rPr lang="fr-BE" sz="1100" dirty="0">
                          <a:effectLst/>
                        </a:rPr>
                        <a:t>Il convient donc d'accorder largement la préférence au fait que les parties négocient un plan dans le contexte (du contrôle de l’intérêt des créanciers et) de la règle de priorité absolue (basée sur une évaluation brute de la condition de liquidation et de réorganisation de l’entreprise), de sorte que le plan reçoive l’accord de toutes les classes et que l’application forcée interclasse et l’exercice d'évaluation y afférent (réalisé ou non par l'auteur du plan même, par le praticien de la réorganisation ou par les experts en évaluation externes) soient nécessaires dans la moindre mesure possible. En effet, lorsqu’un plan est approuvé par toutes les classes, une application forcée interclasse n’est pas nécessaire.</a:t>
                      </a:r>
                      <a:endParaRPr lang="fr-B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02880777"/>
                  </a:ext>
                </a:extLst>
              </a:tr>
            </a:tbl>
          </a:graphicData>
        </a:graphic>
      </p:graphicFrame>
    </p:spTree>
    <p:extLst>
      <p:ext uri="{BB962C8B-B14F-4D97-AF65-F5344CB8AC3E}">
        <p14:creationId xmlns:p14="http://schemas.microsoft.com/office/powerpoint/2010/main" val="35990975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Valeur de réorganisation </a:t>
            </a:r>
          </a:p>
        </p:txBody>
      </p:sp>
      <p:sp>
        <p:nvSpPr>
          <p:cNvPr id="3" name="Espace réservé du contenu 2"/>
          <p:cNvSpPr>
            <a:spLocks noGrp="1"/>
          </p:cNvSpPr>
          <p:nvPr>
            <p:ph sz="half" idx="1"/>
          </p:nvPr>
        </p:nvSpPr>
        <p:spPr/>
        <p:txBody>
          <a:bodyPr>
            <a:normAutofit fontScale="85000" lnSpcReduction="20000"/>
          </a:bodyPr>
          <a:lstStyle/>
          <a:p>
            <a:r>
              <a:rPr lang="fr-BE" dirty="0"/>
              <a:t>Différence entre avant et après réorganisation : c’est la valeur de la réorganisation</a:t>
            </a:r>
          </a:p>
          <a:p>
            <a:r>
              <a:rPr lang="nl-BE" dirty="0"/>
              <a:t>En principe </a:t>
            </a:r>
            <a:r>
              <a:rPr lang="nl-BE" dirty="0" err="1"/>
              <a:t>valeur</a:t>
            </a:r>
            <a:r>
              <a:rPr lang="nl-BE" dirty="0"/>
              <a:t> des flux </a:t>
            </a:r>
            <a:r>
              <a:rPr lang="nl-BE" dirty="0" err="1"/>
              <a:t>donc</a:t>
            </a:r>
            <a:r>
              <a:rPr lang="nl-BE" dirty="0"/>
              <a:t> </a:t>
            </a:r>
            <a:r>
              <a:rPr lang="nl-BE" dirty="0" err="1"/>
              <a:t>extourne</a:t>
            </a:r>
            <a:r>
              <a:rPr lang="nl-BE" dirty="0"/>
              <a:t> de la </a:t>
            </a:r>
            <a:r>
              <a:rPr lang="nl-BE" dirty="0" err="1"/>
              <a:t>valeur</a:t>
            </a:r>
            <a:r>
              <a:rPr lang="nl-BE" dirty="0"/>
              <a:t> patrimoniale en </a:t>
            </a:r>
            <a:r>
              <a:rPr lang="nl-BE" dirty="0" err="1"/>
              <a:t>liquidation</a:t>
            </a:r>
            <a:r>
              <a:rPr lang="nl-BE" dirty="0"/>
              <a:t> et la </a:t>
            </a:r>
            <a:r>
              <a:rPr lang="nl-BE" dirty="0" err="1"/>
              <a:t>valeur</a:t>
            </a:r>
            <a:r>
              <a:rPr lang="nl-BE" dirty="0"/>
              <a:t> des </a:t>
            </a:r>
            <a:r>
              <a:rPr lang="nl-BE" dirty="0" err="1"/>
              <a:t>actifs</a:t>
            </a:r>
            <a:r>
              <a:rPr lang="nl-BE" dirty="0"/>
              <a:t> en going concern qui </a:t>
            </a:r>
            <a:r>
              <a:rPr lang="nl-BE" dirty="0" err="1"/>
              <a:t>produisent</a:t>
            </a:r>
            <a:r>
              <a:rPr lang="nl-BE" dirty="0"/>
              <a:t> des flux </a:t>
            </a:r>
          </a:p>
          <a:p>
            <a:r>
              <a:rPr lang="nl-BE" dirty="0"/>
              <a:t>La </a:t>
            </a:r>
            <a:r>
              <a:rPr lang="nl-BE" dirty="0" err="1"/>
              <a:t>valeur</a:t>
            </a:r>
            <a:r>
              <a:rPr lang="nl-BE" dirty="0"/>
              <a:t> </a:t>
            </a:r>
            <a:r>
              <a:rPr lang="nl-BE" dirty="0" err="1"/>
              <a:t>est</a:t>
            </a:r>
            <a:r>
              <a:rPr lang="nl-BE" dirty="0"/>
              <a:t> </a:t>
            </a:r>
            <a:r>
              <a:rPr lang="nl-BE" dirty="0" err="1"/>
              <a:t>calculée</a:t>
            </a:r>
            <a:r>
              <a:rPr lang="nl-BE" dirty="0"/>
              <a:t> </a:t>
            </a:r>
            <a:r>
              <a:rPr lang="nl-BE" dirty="0" err="1"/>
              <a:t>sur</a:t>
            </a:r>
            <a:r>
              <a:rPr lang="nl-BE" dirty="0"/>
              <a:t> les flux pertinents et </a:t>
            </a:r>
            <a:r>
              <a:rPr lang="nl-BE" dirty="0" err="1"/>
              <a:t>probables</a:t>
            </a:r>
            <a:r>
              <a:rPr lang="nl-BE" dirty="0"/>
              <a:t> du plan de </a:t>
            </a:r>
            <a:r>
              <a:rPr lang="nl-BE" dirty="0" err="1"/>
              <a:t>réorganisation</a:t>
            </a:r>
            <a:r>
              <a:rPr lang="nl-BE" dirty="0"/>
              <a:t> </a:t>
            </a:r>
          </a:p>
          <a:p>
            <a:r>
              <a:rPr lang="nl-BE" dirty="0" err="1"/>
              <a:t>Correction</a:t>
            </a:r>
            <a:r>
              <a:rPr lang="nl-BE" dirty="0"/>
              <a:t> en + ou en – de la prime de </a:t>
            </a:r>
            <a:r>
              <a:rPr lang="nl-BE" dirty="0" err="1"/>
              <a:t>détresse</a:t>
            </a:r>
            <a:r>
              <a:rPr lang="nl-BE" dirty="0"/>
              <a:t> </a:t>
            </a:r>
          </a:p>
          <a:p>
            <a:r>
              <a:rPr lang="nl-BE" dirty="0" err="1"/>
              <a:t>Durée</a:t>
            </a:r>
            <a:r>
              <a:rPr lang="nl-BE" dirty="0"/>
              <a:t> : ? 5 </a:t>
            </a:r>
            <a:r>
              <a:rPr lang="nl-BE" dirty="0" err="1"/>
              <a:t>ans</a:t>
            </a:r>
            <a:r>
              <a:rPr lang="nl-BE" dirty="0"/>
              <a:t> </a:t>
            </a:r>
            <a:r>
              <a:rPr lang="nl-BE" dirty="0" err="1"/>
              <a:t>sur</a:t>
            </a:r>
            <a:r>
              <a:rPr lang="nl-BE" dirty="0"/>
              <a:t> </a:t>
            </a:r>
            <a:r>
              <a:rPr lang="nl-BE" dirty="0" err="1"/>
              <a:t>l’horizon</a:t>
            </a:r>
            <a:r>
              <a:rPr lang="nl-BE" dirty="0"/>
              <a:t> de </a:t>
            </a:r>
            <a:r>
              <a:rPr lang="nl-BE" dirty="0" err="1"/>
              <a:t>temps</a:t>
            </a:r>
            <a:r>
              <a:rPr lang="nl-BE" dirty="0"/>
              <a:t>  ou </a:t>
            </a:r>
            <a:r>
              <a:rPr lang="nl-BE" dirty="0" err="1"/>
              <a:t>sur</a:t>
            </a:r>
            <a:r>
              <a:rPr lang="nl-BE" dirty="0"/>
              <a:t> </a:t>
            </a:r>
            <a:r>
              <a:rPr lang="nl-BE" dirty="0" err="1"/>
              <a:t>valeur</a:t>
            </a:r>
            <a:r>
              <a:rPr lang="nl-BE" dirty="0"/>
              <a:t> terminale ? </a:t>
            </a:r>
            <a:endParaRPr lang="fr-BE" dirty="0"/>
          </a:p>
        </p:txBody>
      </p:sp>
      <p:sp>
        <p:nvSpPr>
          <p:cNvPr id="4" name="Espace réservé du contenu 3"/>
          <p:cNvSpPr>
            <a:spLocks noGrp="1"/>
          </p:cNvSpPr>
          <p:nvPr>
            <p:ph sz="half" idx="2"/>
          </p:nvPr>
        </p:nvSpPr>
        <p:spPr/>
        <p:txBody>
          <a:bodyPr>
            <a:normAutofit lnSpcReduction="10000"/>
          </a:bodyPr>
          <a:lstStyle/>
          <a:p>
            <a:r>
              <a:rPr lang="nl-BE" dirty="0" err="1"/>
              <a:t>Contre-effet</a:t>
            </a:r>
            <a:r>
              <a:rPr lang="nl-BE" dirty="0"/>
              <a:t> </a:t>
            </a:r>
          </a:p>
          <a:p>
            <a:pPr lvl="1"/>
            <a:r>
              <a:rPr lang="nl-BE" dirty="0" err="1"/>
              <a:t>D’habitude</a:t>
            </a:r>
            <a:r>
              <a:rPr lang="nl-BE" dirty="0"/>
              <a:t> les </a:t>
            </a:r>
            <a:r>
              <a:rPr lang="nl-BE" dirty="0" err="1"/>
              <a:t>garantis</a:t>
            </a:r>
            <a:r>
              <a:rPr lang="nl-BE" dirty="0"/>
              <a:t> </a:t>
            </a:r>
            <a:r>
              <a:rPr lang="nl-BE" dirty="0" err="1"/>
              <a:t>plaident</a:t>
            </a:r>
            <a:r>
              <a:rPr lang="nl-BE" dirty="0"/>
              <a:t> que la </a:t>
            </a:r>
            <a:r>
              <a:rPr lang="nl-BE" dirty="0" err="1"/>
              <a:t>valeur</a:t>
            </a:r>
            <a:r>
              <a:rPr lang="nl-BE" dirty="0"/>
              <a:t> </a:t>
            </a:r>
            <a:r>
              <a:rPr lang="nl-BE" dirty="0" err="1"/>
              <a:t>est</a:t>
            </a:r>
            <a:r>
              <a:rPr lang="nl-BE" dirty="0"/>
              <a:t> </a:t>
            </a:r>
            <a:r>
              <a:rPr lang="nl-BE" dirty="0" err="1"/>
              <a:t>faible</a:t>
            </a:r>
            <a:r>
              <a:rPr lang="nl-BE" dirty="0"/>
              <a:t> pour </a:t>
            </a:r>
            <a:r>
              <a:rPr lang="nl-BE" dirty="0" err="1"/>
              <a:t>éviter</a:t>
            </a:r>
            <a:r>
              <a:rPr lang="nl-BE" dirty="0"/>
              <a:t> </a:t>
            </a:r>
            <a:r>
              <a:rPr lang="nl-BE" dirty="0" err="1"/>
              <a:t>le</a:t>
            </a:r>
            <a:r>
              <a:rPr lang="nl-BE" dirty="0"/>
              <a:t> </a:t>
            </a:r>
            <a:r>
              <a:rPr lang="nl-BE" dirty="0" err="1"/>
              <a:t>pouvoir</a:t>
            </a:r>
            <a:r>
              <a:rPr lang="nl-BE" dirty="0"/>
              <a:t> des </a:t>
            </a:r>
            <a:r>
              <a:rPr lang="nl-BE" dirty="0" err="1"/>
              <a:t>chirographaires</a:t>
            </a:r>
            <a:r>
              <a:rPr lang="nl-BE" dirty="0"/>
              <a:t> </a:t>
            </a:r>
          </a:p>
          <a:p>
            <a:pPr lvl="1"/>
            <a:r>
              <a:rPr lang="nl-BE" dirty="0" err="1"/>
              <a:t>S’ils</a:t>
            </a:r>
            <a:r>
              <a:rPr lang="nl-BE" dirty="0"/>
              <a:t> </a:t>
            </a:r>
            <a:r>
              <a:rPr lang="nl-BE" dirty="0" err="1"/>
              <a:t>plaident</a:t>
            </a:r>
            <a:r>
              <a:rPr lang="nl-BE" dirty="0"/>
              <a:t> </a:t>
            </a:r>
            <a:r>
              <a:rPr lang="nl-BE" dirty="0" err="1"/>
              <a:t>qu’elle</a:t>
            </a:r>
            <a:r>
              <a:rPr lang="nl-BE" dirty="0"/>
              <a:t> </a:t>
            </a:r>
            <a:r>
              <a:rPr lang="nl-BE" dirty="0" err="1"/>
              <a:t>est</a:t>
            </a:r>
            <a:r>
              <a:rPr lang="nl-BE" dirty="0"/>
              <a:t> grande pour la </a:t>
            </a:r>
            <a:r>
              <a:rPr lang="nl-BE" dirty="0" err="1"/>
              <a:t>priorité</a:t>
            </a:r>
            <a:r>
              <a:rPr lang="nl-BE" dirty="0"/>
              <a:t>, </a:t>
            </a:r>
            <a:r>
              <a:rPr lang="nl-BE" dirty="0" err="1"/>
              <a:t>ils</a:t>
            </a:r>
            <a:r>
              <a:rPr lang="nl-BE" dirty="0"/>
              <a:t> </a:t>
            </a:r>
            <a:r>
              <a:rPr lang="nl-BE" dirty="0" err="1"/>
              <a:t>donnent</a:t>
            </a:r>
            <a:r>
              <a:rPr lang="nl-BE" dirty="0"/>
              <a:t> le </a:t>
            </a:r>
            <a:r>
              <a:rPr lang="nl-BE" dirty="0" err="1"/>
              <a:t>pouvoir</a:t>
            </a:r>
            <a:r>
              <a:rPr lang="nl-BE" dirty="0"/>
              <a:t> pour </a:t>
            </a:r>
            <a:r>
              <a:rPr lang="nl-BE" dirty="0" err="1"/>
              <a:t>une</a:t>
            </a:r>
            <a:r>
              <a:rPr lang="nl-BE" dirty="0"/>
              <a:t> </a:t>
            </a:r>
            <a:r>
              <a:rPr lang="nl-BE" dirty="0" err="1"/>
              <a:t>valeur</a:t>
            </a:r>
            <a:r>
              <a:rPr lang="nl-BE" dirty="0"/>
              <a:t> plus </a:t>
            </a:r>
            <a:r>
              <a:rPr lang="nl-BE" dirty="0" err="1"/>
              <a:t>limitée</a:t>
            </a:r>
            <a:endParaRPr lang="nl-BE" dirty="0"/>
          </a:p>
          <a:p>
            <a:r>
              <a:rPr lang="nl-BE" dirty="0" err="1"/>
              <a:t>Inconvénients</a:t>
            </a:r>
            <a:r>
              <a:rPr lang="nl-BE" dirty="0"/>
              <a:t>:</a:t>
            </a:r>
          </a:p>
          <a:p>
            <a:pPr lvl="1"/>
            <a:r>
              <a:rPr lang="nl-BE" dirty="0"/>
              <a:t>Aléatoire et </a:t>
            </a:r>
            <a:r>
              <a:rPr lang="nl-BE" dirty="0" err="1"/>
              <a:t>contestée</a:t>
            </a:r>
            <a:r>
              <a:rPr lang="nl-BE" dirty="0"/>
              <a:t> </a:t>
            </a:r>
          </a:p>
          <a:p>
            <a:pPr lvl="1"/>
            <a:r>
              <a:rPr lang="nl-BE" dirty="0" err="1"/>
              <a:t>Variable</a:t>
            </a:r>
            <a:r>
              <a:rPr lang="nl-BE" dirty="0"/>
              <a:t> </a:t>
            </a:r>
            <a:r>
              <a:rPr lang="nl-BE" dirty="0" err="1"/>
              <a:t>selon</a:t>
            </a:r>
            <a:r>
              <a:rPr lang="nl-BE" dirty="0"/>
              <a:t> les types </a:t>
            </a:r>
            <a:r>
              <a:rPr lang="nl-BE" dirty="0" err="1"/>
              <a:t>d’entreprises</a:t>
            </a:r>
            <a:r>
              <a:rPr lang="nl-BE" dirty="0"/>
              <a:t> et les </a:t>
            </a:r>
            <a:r>
              <a:rPr lang="nl-BE" dirty="0" err="1"/>
              <a:t>cycles</a:t>
            </a:r>
            <a:r>
              <a:rPr lang="nl-BE" dirty="0"/>
              <a:t> de </a:t>
            </a:r>
            <a:r>
              <a:rPr lang="nl-BE" dirty="0" err="1"/>
              <a:t>maturité</a:t>
            </a:r>
            <a:r>
              <a:rPr lang="nl-BE" dirty="0"/>
              <a:t>  </a:t>
            </a:r>
            <a:endParaRPr lang="fr-BE" dirty="0"/>
          </a:p>
        </p:txBody>
      </p:sp>
    </p:spTree>
    <p:extLst>
      <p:ext uri="{BB962C8B-B14F-4D97-AF65-F5344CB8AC3E}">
        <p14:creationId xmlns:p14="http://schemas.microsoft.com/office/powerpoint/2010/main" val="24087229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Points </a:t>
            </a:r>
            <a:r>
              <a:rPr lang="nl-BE" dirty="0" err="1"/>
              <a:t>clés</a:t>
            </a:r>
            <a:r>
              <a:rPr lang="nl-BE" dirty="0"/>
              <a:t> </a:t>
            </a:r>
            <a:endParaRPr lang="fr-BE" dirty="0"/>
          </a:p>
        </p:txBody>
      </p:sp>
      <p:sp>
        <p:nvSpPr>
          <p:cNvPr id="3" name="Espace réservé du contenu 2"/>
          <p:cNvSpPr>
            <a:spLocks noGrp="1"/>
          </p:cNvSpPr>
          <p:nvPr>
            <p:ph sz="half" idx="1"/>
          </p:nvPr>
        </p:nvSpPr>
        <p:spPr/>
        <p:txBody>
          <a:bodyPr>
            <a:normAutofit lnSpcReduction="10000"/>
          </a:bodyPr>
          <a:lstStyle/>
          <a:p>
            <a:r>
              <a:rPr lang="nl-BE" dirty="0"/>
              <a:t>Le </a:t>
            </a:r>
            <a:r>
              <a:rPr lang="nl-BE" dirty="0" err="1"/>
              <a:t>juge</a:t>
            </a:r>
            <a:r>
              <a:rPr lang="nl-BE" dirty="0"/>
              <a:t> </a:t>
            </a:r>
            <a:r>
              <a:rPr lang="nl-BE" dirty="0" err="1"/>
              <a:t>devra</a:t>
            </a:r>
            <a:r>
              <a:rPr lang="nl-BE" dirty="0"/>
              <a:t> la </a:t>
            </a:r>
            <a:r>
              <a:rPr lang="nl-BE" dirty="0" err="1"/>
              <a:t>calculer</a:t>
            </a:r>
            <a:r>
              <a:rPr lang="nl-BE" dirty="0"/>
              <a:t> dans </a:t>
            </a:r>
            <a:r>
              <a:rPr lang="nl-BE" dirty="0" err="1"/>
              <a:t>chaque</a:t>
            </a:r>
            <a:r>
              <a:rPr lang="nl-BE" dirty="0"/>
              <a:t> </a:t>
            </a:r>
            <a:r>
              <a:rPr lang="nl-BE" dirty="0" err="1"/>
              <a:t>cas</a:t>
            </a:r>
            <a:r>
              <a:rPr lang="nl-BE" dirty="0"/>
              <a:t> </a:t>
            </a:r>
            <a:r>
              <a:rPr lang="nl-BE" dirty="0" err="1"/>
              <a:t>où</a:t>
            </a:r>
            <a:r>
              <a:rPr lang="nl-BE" dirty="0"/>
              <a:t> </a:t>
            </a:r>
            <a:r>
              <a:rPr lang="nl-BE" dirty="0" err="1"/>
              <a:t>une</a:t>
            </a:r>
            <a:r>
              <a:rPr lang="nl-BE" dirty="0"/>
              <a:t> </a:t>
            </a:r>
            <a:r>
              <a:rPr lang="nl-BE" dirty="0" err="1"/>
              <a:t>classe</a:t>
            </a:r>
            <a:r>
              <a:rPr lang="nl-BE" dirty="0"/>
              <a:t> dissidente </a:t>
            </a:r>
            <a:r>
              <a:rPr lang="nl-BE" dirty="0" err="1"/>
              <a:t>existe</a:t>
            </a:r>
            <a:r>
              <a:rPr lang="nl-BE" dirty="0"/>
              <a:t> </a:t>
            </a:r>
          </a:p>
          <a:p>
            <a:r>
              <a:rPr lang="nl-BE" dirty="0" err="1"/>
              <a:t>Il</a:t>
            </a:r>
            <a:r>
              <a:rPr lang="nl-BE" dirty="0"/>
              <a:t> </a:t>
            </a:r>
            <a:r>
              <a:rPr lang="nl-BE" dirty="0" err="1"/>
              <a:t>faudra</a:t>
            </a:r>
            <a:r>
              <a:rPr lang="nl-BE" dirty="0"/>
              <a:t> </a:t>
            </a:r>
            <a:r>
              <a:rPr lang="nl-BE" dirty="0" err="1"/>
              <a:t>transposer</a:t>
            </a:r>
            <a:r>
              <a:rPr lang="nl-BE" dirty="0"/>
              <a:t> </a:t>
            </a:r>
            <a:r>
              <a:rPr lang="nl-BE" dirty="0" err="1"/>
              <a:t>aux</a:t>
            </a:r>
            <a:r>
              <a:rPr lang="nl-BE" dirty="0"/>
              <a:t> </a:t>
            </a:r>
            <a:r>
              <a:rPr lang="nl-BE" dirty="0" err="1"/>
              <a:t>autres</a:t>
            </a:r>
            <a:r>
              <a:rPr lang="nl-BE" dirty="0"/>
              <a:t> méthodes que le DCF le raisonnement </a:t>
            </a:r>
          </a:p>
          <a:p>
            <a:r>
              <a:rPr lang="nl-BE" dirty="0"/>
              <a:t>Le débat </a:t>
            </a:r>
            <a:r>
              <a:rPr lang="nl-BE" dirty="0" err="1"/>
              <a:t>sur</a:t>
            </a:r>
            <a:r>
              <a:rPr lang="nl-BE" dirty="0"/>
              <a:t> la prime de </a:t>
            </a:r>
            <a:r>
              <a:rPr lang="nl-BE" dirty="0" err="1"/>
              <a:t>détresse</a:t>
            </a:r>
            <a:r>
              <a:rPr lang="nl-BE" dirty="0"/>
              <a:t> </a:t>
            </a:r>
            <a:r>
              <a:rPr lang="nl-BE" dirty="0" err="1"/>
              <a:t>augmentée</a:t>
            </a:r>
            <a:r>
              <a:rPr lang="nl-BE" dirty="0"/>
              <a:t>( </a:t>
            </a:r>
            <a:r>
              <a:rPr lang="nl-BE" dirty="0" err="1"/>
              <a:t>puisque</a:t>
            </a:r>
            <a:r>
              <a:rPr lang="nl-BE" dirty="0"/>
              <a:t> les </a:t>
            </a:r>
            <a:r>
              <a:rPr lang="nl-BE" dirty="0" err="1"/>
              <a:t>risques</a:t>
            </a:r>
            <a:r>
              <a:rPr lang="nl-BE" dirty="0"/>
              <a:t> </a:t>
            </a:r>
            <a:r>
              <a:rPr lang="nl-BE" dirty="0" err="1"/>
              <a:t>sont</a:t>
            </a:r>
            <a:r>
              <a:rPr lang="nl-BE" dirty="0"/>
              <a:t> </a:t>
            </a:r>
            <a:r>
              <a:rPr lang="nl-BE" dirty="0" err="1"/>
              <a:t>grands</a:t>
            </a:r>
            <a:r>
              <a:rPr lang="nl-BE" dirty="0"/>
              <a:t> au </a:t>
            </a:r>
            <a:r>
              <a:rPr lang="nl-BE" dirty="0" err="1"/>
              <a:t>début</a:t>
            </a:r>
            <a:r>
              <a:rPr lang="nl-BE" dirty="0"/>
              <a:t> ) sera aléatoire </a:t>
            </a:r>
          </a:p>
          <a:p>
            <a:r>
              <a:rPr lang="nl-BE" dirty="0"/>
              <a:t>La </a:t>
            </a:r>
            <a:r>
              <a:rPr lang="nl-BE" dirty="0" err="1"/>
              <a:t>durée</a:t>
            </a:r>
            <a:r>
              <a:rPr lang="nl-BE" dirty="0"/>
              <a:t> sera </a:t>
            </a:r>
            <a:r>
              <a:rPr lang="nl-BE" dirty="0" err="1"/>
              <a:t>un</a:t>
            </a:r>
            <a:r>
              <a:rPr lang="nl-BE" dirty="0"/>
              <a:t> débat: </a:t>
            </a:r>
            <a:r>
              <a:rPr lang="nl-BE" dirty="0" err="1"/>
              <a:t>parce</a:t>
            </a:r>
            <a:r>
              <a:rPr lang="nl-BE" dirty="0"/>
              <a:t> que </a:t>
            </a:r>
            <a:r>
              <a:rPr lang="nl-BE" dirty="0" err="1"/>
              <a:t>bsolue</a:t>
            </a:r>
            <a:r>
              <a:rPr lang="nl-BE" dirty="0"/>
              <a:t> </a:t>
            </a:r>
            <a:r>
              <a:rPr lang="nl-BE" dirty="0" err="1"/>
              <a:t>toute</a:t>
            </a:r>
            <a:r>
              <a:rPr lang="nl-BE" dirty="0"/>
              <a:t> la </a:t>
            </a:r>
            <a:r>
              <a:rPr lang="nl-BE" dirty="0" err="1"/>
              <a:t>valeur</a:t>
            </a:r>
            <a:r>
              <a:rPr lang="nl-BE" dirty="0"/>
              <a:t> ou la </a:t>
            </a:r>
            <a:r>
              <a:rPr lang="nl-BE" dirty="0" err="1"/>
              <a:t>valeur</a:t>
            </a:r>
            <a:r>
              <a:rPr lang="nl-BE" dirty="0"/>
              <a:t> </a:t>
            </a:r>
            <a:r>
              <a:rPr lang="nl-BE" dirty="0" err="1"/>
              <a:t>sur</a:t>
            </a:r>
            <a:r>
              <a:rPr lang="nl-BE" dirty="0"/>
              <a:t> la </a:t>
            </a:r>
            <a:r>
              <a:rPr lang="nl-BE" dirty="0" err="1"/>
              <a:t>durée</a:t>
            </a:r>
            <a:r>
              <a:rPr lang="nl-BE" dirty="0"/>
              <a:t> du plan ?</a:t>
            </a:r>
            <a:endParaRPr lang="fr-BE" dirty="0"/>
          </a:p>
        </p:txBody>
      </p:sp>
      <p:sp>
        <p:nvSpPr>
          <p:cNvPr id="4" name="Espace réservé du contenu 3"/>
          <p:cNvSpPr>
            <a:spLocks noGrp="1"/>
          </p:cNvSpPr>
          <p:nvPr>
            <p:ph sz="half" idx="2"/>
          </p:nvPr>
        </p:nvSpPr>
        <p:spPr/>
        <p:txBody>
          <a:bodyPr/>
          <a:lstStyle/>
          <a:p>
            <a:r>
              <a:rPr lang="nl-BE" dirty="0"/>
              <a:t>Le </a:t>
            </a:r>
            <a:r>
              <a:rPr lang="nl-BE" dirty="0" err="1"/>
              <a:t>juge</a:t>
            </a:r>
            <a:r>
              <a:rPr lang="nl-BE" dirty="0"/>
              <a:t> </a:t>
            </a:r>
            <a:r>
              <a:rPr lang="nl-BE" dirty="0" err="1"/>
              <a:t>poussera</a:t>
            </a:r>
            <a:r>
              <a:rPr lang="nl-BE" dirty="0"/>
              <a:t> à la </a:t>
            </a:r>
            <a:r>
              <a:rPr lang="nl-BE" dirty="0" err="1"/>
              <a:t>négociation</a:t>
            </a:r>
            <a:r>
              <a:rPr lang="nl-BE" dirty="0"/>
              <a:t> </a:t>
            </a:r>
          </a:p>
          <a:p>
            <a:r>
              <a:rPr lang="nl-BE" dirty="0"/>
              <a:t>Mais </a:t>
            </a:r>
            <a:r>
              <a:rPr lang="nl-BE" dirty="0" err="1"/>
              <a:t>devra</a:t>
            </a:r>
            <a:r>
              <a:rPr lang="nl-BE" dirty="0"/>
              <a:t> </a:t>
            </a:r>
            <a:r>
              <a:rPr lang="nl-BE" dirty="0" err="1"/>
              <a:t>contrôler</a:t>
            </a:r>
            <a:r>
              <a:rPr lang="nl-BE" dirty="0"/>
              <a:t> la </a:t>
            </a:r>
            <a:r>
              <a:rPr lang="nl-BE" dirty="0" err="1"/>
              <a:t>valeur</a:t>
            </a:r>
            <a:r>
              <a:rPr lang="nl-BE" dirty="0"/>
              <a:t> pour </a:t>
            </a:r>
            <a:r>
              <a:rPr lang="nl-BE" dirty="0" err="1"/>
              <a:t>mettre</a:t>
            </a:r>
            <a:r>
              <a:rPr lang="nl-BE" dirty="0"/>
              <a:t> en oeuvre la </a:t>
            </a:r>
            <a:r>
              <a:rPr lang="nl-BE" dirty="0" err="1"/>
              <a:t>règle</a:t>
            </a:r>
            <a:r>
              <a:rPr lang="nl-BE" dirty="0"/>
              <a:t> “Fair &amp; Equitable” pour les </a:t>
            </a:r>
            <a:r>
              <a:rPr lang="nl-BE" dirty="0" err="1"/>
              <a:t>parties</a:t>
            </a:r>
            <a:r>
              <a:rPr lang="nl-BE" dirty="0"/>
              <a:t> sans </a:t>
            </a:r>
            <a:r>
              <a:rPr lang="nl-BE" dirty="0" err="1"/>
              <a:t>pouvoir</a:t>
            </a:r>
            <a:r>
              <a:rPr lang="nl-BE" dirty="0"/>
              <a:t> de </a:t>
            </a:r>
            <a:r>
              <a:rPr lang="nl-BE" dirty="0" err="1"/>
              <a:t>négociation</a:t>
            </a:r>
            <a:r>
              <a:rPr lang="nl-BE" dirty="0"/>
              <a:t> </a:t>
            </a:r>
          </a:p>
          <a:p>
            <a:r>
              <a:rPr lang="nl-BE" dirty="0" err="1"/>
              <a:t>L’actionnaire</a:t>
            </a:r>
            <a:r>
              <a:rPr lang="nl-BE" dirty="0"/>
              <a:t> a des </a:t>
            </a:r>
            <a:r>
              <a:rPr lang="nl-BE" dirty="0" err="1"/>
              <a:t>intérêts</a:t>
            </a:r>
            <a:r>
              <a:rPr lang="nl-BE" dirty="0"/>
              <a:t> </a:t>
            </a:r>
            <a:r>
              <a:rPr lang="nl-BE" dirty="0" err="1"/>
              <a:t>alternatifs</a:t>
            </a:r>
            <a:r>
              <a:rPr lang="nl-BE" dirty="0"/>
              <a:t> ( new </a:t>
            </a:r>
            <a:r>
              <a:rPr lang="nl-BE" dirty="0" err="1"/>
              <a:t>value</a:t>
            </a:r>
            <a:r>
              <a:rPr lang="nl-BE" dirty="0"/>
              <a:t>, </a:t>
            </a:r>
            <a:r>
              <a:rPr lang="nl-BE" dirty="0" err="1"/>
              <a:t>exceptions</a:t>
            </a:r>
            <a:r>
              <a:rPr lang="nl-BE" dirty="0"/>
              <a:t> à la </a:t>
            </a:r>
            <a:r>
              <a:rPr lang="nl-BE" dirty="0" err="1"/>
              <a:t>priorité</a:t>
            </a:r>
            <a:r>
              <a:rPr lang="nl-BE" dirty="0"/>
              <a:t>,…)</a:t>
            </a:r>
            <a:endParaRPr lang="fr-BE" dirty="0"/>
          </a:p>
        </p:txBody>
      </p:sp>
    </p:spTree>
    <p:extLst>
      <p:ext uri="{BB962C8B-B14F-4D97-AF65-F5344CB8AC3E}">
        <p14:creationId xmlns:p14="http://schemas.microsoft.com/office/powerpoint/2010/main" val="4170099096"/>
      </p:ext>
    </p:extLst>
  </p:cSld>
  <p:clrMapOvr>
    <a:masterClrMapping/>
  </p:clrMapOvr>
  <p:extLst>
    <p:ext uri="{6950BFC3-D8DA-4A85-94F7-54DA5524770B}">
      <p188:commentRel xmlns:p188="http://schemas.microsoft.com/office/powerpoint/2018/8/main" xmlns="" r:id="rId2"/>
    </p:ext>
  </p:extLs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ctrTitle" idx="4294967295"/>
          </p:nvPr>
        </p:nvSpPr>
        <p:spPr>
          <a:xfrm>
            <a:off x="4500563" y="1395413"/>
            <a:ext cx="4462462" cy="1470025"/>
          </a:xfrm>
        </p:spPr>
        <p:txBody>
          <a:bodyPr/>
          <a:lstStyle/>
          <a:p>
            <a:r>
              <a:rPr lang="fr-BE" dirty="0"/>
              <a:t/>
            </a:r>
            <a:br>
              <a:rPr lang="fr-BE" dirty="0"/>
            </a:br>
            <a:r>
              <a:rPr lang="fr-BE" dirty="0"/>
              <a:t>Valeur d’échange</a:t>
            </a:r>
            <a:br>
              <a:rPr lang="fr-BE" dirty="0"/>
            </a:br>
            <a:endParaRPr lang="fr-FR" dirty="0"/>
          </a:p>
        </p:txBody>
      </p:sp>
      <p:pic>
        <p:nvPicPr>
          <p:cNvPr id="30724" name="Picture 7"/>
          <p:cNvPicPr>
            <a:picLocks noChangeAspect="1" noChangeArrowheads="1"/>
          </p:cNvPicPr>
          <p:nvPr/>
        </p:nvPicPr>
        <p:blipFill>
          <a:blip r:embed="rId2"/>
          <a:srcRect/>
          <a:stretch>
            <a:fillRect/>
          </a:stretch>
        </p:blipFill>
        <p:spPr bwMode="auto">
          <a:xfrm>
            <a:off x="684213" y="319088"/>
            <a:ext cx="1943100" cy="495300"/>
          </a:xfrm>
          <a:prstGeom prst="rect">
            <a:avLst/>
          </a:prstGeom>
          <a:noFill/>
          <a:ln w="9525">
            <a:noFill/>
            <a:miter lim="800000"/>
            <a:headEnd/>
            <a:tailEnd/>
          </a:ln>
        </p:spPr>
      </p:pic>
    </p:spTree>
    <p:extLst>
      <p:ext uri="{BB962C8B-B14F-4D97-AF65-F5344CB8AC3E}">
        <p14:creationId xmlns:p14="http://schemas.microsoft.com/office/powerpoint/2010/main" val="19175156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Principe</a:t>
            </a:r>
            <a:endParaRPr lang="fr-BE" dirty="0"/>
          </a:p>
        </p:txBody>
      </p:sp>
      <p:sp>
        <p:nvSpPr>
          <p:cNvPr id="3" name="Espace réservé du contenu 2"/>
          <p:cNvSpPr>
            <a:spLocks noGrp="1"/>
          </p:cNvSpPr>
          <p:nvPr>
            <p:ph sz="half" idx="2"/>
          </p:nvPr>
        </p:nvSpPr>
        <p:spPr/>
        <p:txBody>
          <a:bodyPr/>
          <a:lstStyle/>
          <a:p>
            <a:r>
              <a:rPr lang="nl-BE" dirty="0" err="1"/>
              <a:t>Actionnaires</a:t>
            </a:r>
            <a:r>
              <a:rPr lang="nl-BE" dirty="0"/>
              <a:t> </a:t>
            </a:r>
          </a:p>
          <a:p>
            <a:r>
              <a:rPr lang="nl-BE" dirty="0" err="1"/>
              <a:t>Droit</a:t>
            </a:r>
            <a:r>
              <a:rPr lang="nl-BE" dirty="0"/>
              <a:t> de </a:t>
            </a:r>
            <a:r>
              <a:rPr lang="nl-BE" dirty="0" err="1"/>
              <a:t>devenir</a:t>
            </a:r>
            <a:r>
              <a:rPr lang="nl-BE" dirty="0"/>
              <a:t> </a:t>
            </a:r>
            <a:r>
              <a:rPr lang="nl-BE" dirty="0" err="1"/>
              <a:t>actionnaire</a:t>
            </a:r>
            <a:r>
              <a:rPr lang="nl-BE" dirty="0"/>
              <a:t> </a:t>
            </a:r>
          </a:p>
          <a:p>
            <a:r>
              <a:rPr lang="nl-BE" dirty="0"/>
              <a:t>Pas </a:t>
            </a:r>
            <a:r>
              <a:rPr lang="nl-BE" dirty="0" err="1"/>
              <a:t>créancier</a:t>
            </a:r>
            <a:r>
              <a:rPr lang="nl-BE" dirty="0"/>
              <a:t> au </a:t>
            </a:r>
            <a:r>
              <a:rPr lang="nl-BE" dirty="0" err="1"/>
              <a:t>même</a:t>
            </a:r>
            <a:r>
              <a:rPr lang="nl-BE" dirty="0"/>
              <a:t> </a:t>
            </a:r>
            <a:r>
              <a:rPr lang="nl-BE" dirty="0" err="1"/>
              <a:t>titre</a:t>
            </a:r>
            <a:r>
              <a:rPr lang="nl-BE" dirty="0"/>
              <a:t> </a:t>
            </a:r>
          </a:p>
          <a:p>
            <a:r>
              <a:rPr lang="nl-BE" dirty="0" err="1"/>
              <a:t>Créancier</a:t>
            </a:r>
            <a:r>
              <a:rPr lang="nl-BE" dirty="0"/>
              <a:t> </a:t>
            </a:r>
            <a:r>
              <a:rPr lang="nl-BE" dirty="0" err="1"/>
              <a:t>avec</a:t>
            </a:r>
            <a:r>
              <a:rPr lang="nl-BE" dirty="0"/>
              <a:t> </a:t>
            </a:r>
            <a:r>
              <a:rPr lang="nl-BE" dirty="0" err="1"/>
              <a:t>un</a:t>
            </a:r>
            <a:r>
              <a:rPr lang="nl-BE" dirty="0"/>
              <a:t> </a:t>
            </a:r>
            <a:r>
              <a:rPr lang="nl-BE" dirty="0" err="1"/>
              <a:t>autre</a:t>
            </a:r>
            <a:r>
              <a:rPr lang="nl-BE" dirty="0"/>
              <a:t> </a:t>
            </a:r>
            <a:r>
              <a:rPr lang="nl-BE" dirty="0" err="1"/>
              <a:t>titre</a:t>
            </a:r>
            <a:r>
              <a:rPr lang="nl-BE" dirty="0"/>
              <a:t>: </a:t>
            </a:r>
            <a:r>
              <a:rPr lang="nl-BE" dirty="0" err="1"/>
              <a:t>conflit</a:t>
            </a:r>
            <a:r>
              <a:rPr lang="nl-BE" dirty="0"/>
              <a:t> </a:t>
            </a:r>
            <a:r>
              <a:rPr lang="nl-BE" dirty="0" err="1"/>
              <a:t>d’intérêt</a:t>
            </a:r>
            <a:r>
              <a:rPr lang="nl-BE" dirty="0"/>
              <a:t> </a:t>
            </a:r>
          </a:p>
          <a:p>
            <a:r>
              <a:rPr lang="nl-BE" dirty="0" err="1"/>
              <a:t>Droits</a:t>
            </a:r>
            <a:r>
              <a:rPr lang="nl-BE" dirty="0"/>
              <a:t> particuliers</a:t>
            </a:r>
            <a:endParaRPr lang="fr-BE" dirty="0"/>
          </a:p>
        </p:txBody>
      </p:sp>
      <p:sp>
        <p:nvSpPr>
          <p:cNvPr id="4" name="Espace réservé du contenu 3"/>
          <p:cNvSpPr>
            <a:spLocks noGrp="1"/>
          </p:cNvSpPr>
          <p:nvPr>
            <p:ph sz="quarter" idx="4"/>
          </p:nvPr>
        </p:nvSpPr>
        <p:spPr/>
        <p:txBody>
          <a:bodyPr/>
          <a:lstStyle/>
          <a:p>
            <a:r>
              <a:rPr lang="nl-BE" dirty="0" err="1"/>
              <a:t>Dilution</a:t>
            </a:r>
            <a:r>
              <a:rPr lang="nl-BE" dirty="0"/>
              <a:t> </a:t>
            </a:r>
          </a:p>
          <a:p>
            <a:r>
              <a:rPr lang="nl-BE" dirty="0" err="1"/>
              <a:t>Pertes</a:t>
            </a:r>
            <a:r>
              <a:rPr lang="nl-BE" dirty="0"/>
              <a:t> de </a:t>
            </a:r>
            <a:r>
              <a:rPr lang="nl-BE" dirty="0" err="1"/>
              <a:t>droits</a:t>
            </a:r>
            <a:r>
              <a:rPr lang="nl-BE" dirty="0"/>
              <a:t> </a:t>
            </a:r>
            <a:r>
              <a:rPr lang="nl-BE" dirty="0" err="1"/>
              <a:t>contractuels</a:t>
            </a:r>
            <a:endParaRPr lang="nl-BE" dirty="0"/>
          </a:p>
          <a:p>
            <a:r>
              <a:rPr lang="nl-BE" dirty="0" err="1"/>
              <a:t>Squeeze</a:t>
            </a:r>
            <a:r>
              <a:rPr lang="nl-BE" dirty="0"/>
              <a:t> –out ? </a:t>
            </a:r>
          </a:p>
          <a:p>
            <a:r>
              <a:rPr lang="nl-BE" dirty="0" err="1"/>
              <a:t>Droit</a:t>
            </a:r>
            <a:r>
              <a:rPr lang="nl-BE" dirty="0"/>
              <a:t> </a:t>
            </a:r>
            <a:r>
              <a:rPr lang="nl-BE" dirty="0" err="1"/>
              <a:t>politiques</a:t>
            </a:r>
            <a:endParaRPr lang="nl-BE" dirty="0"/>
          </a:p>
          <a:p>
            <a:r>
              <a:rPr lang="nl-BE" dirty="0"/>
              <a:t>Rapport </a:t>
            </a:r>
            <a:r>
              <a:rPr lang="nl-BE" dirty="0" err="1"/>
              <a:t>d’échange</a:t>
            </a:r>
            <a:r>
              <a:rPr lang="nl-BE" dirty="0"/>
              <a:t> </a:t>
            </a:r>
            <a:endParaRPr lang="fr-BE" dirty="0"/>
          </a:p>
        </p:txBody>
      </p:sp>
      <p:sp>
        <p:nvSpPr>
          <p:cNvPr id="5" name="Espace réservé du texte 4"/>
          <p:cNvSpPr>
            <a:spLocks noGrp="1"/>
          </p:cNvSpPr>
          <p:nvPr>
            <p:ph type="body" idx="1"/>
          </p:nvPr>
        </p:nvSpPr>
        <p:spPr/>
        <p:txBody>
          <a:bodyPr/>
          <a:lstStyle/>
          <a:p>
            <a:r>
              <a:rPr lang="nl-BE" dirty="0"/>
              <a:t>Définition</a:t>
            </a:r>
            <a:endParaRPr lang="fr-BE" dirty="0"/>
          </a:p>
        </p:txBody>
      </p:sp>
      <p:sp>
        <p:nvSpPr>
          <p:cNvPr id="6" name="Espace réservé du texte 5"/>
          <p:cNvSpPr>
            <a:spLocks noGrp="1"/>
          </p:cNvSpPr>
          <p:nvPr>
            <p:ph type="body" sz="quarter" idx="3"/>
          </p:nvPr>
        </p:nvSpPr>
        <p:spPr/>
        <p:txBody>
          <a:bodyPr/>
          <a:lstStyle/>
          <a:p>
            <a:r>
              <a:rPr lang="nl-BE" dirty="0" err="1"/>
              <a:t>Effets</a:t>
            </a:r>
            <a:endParaRPr lang="fr-BE" dirty="0"/>
          </a:p>
        </p:txBody>
      </p:sp>
    </p:spTree>
    <p:extLst>
      <p:ext uri="{BB962C8B-B14F-4D97-AF65-F5344CB8AC3E}">
        <p14:creationId xmlns:p14="http://schemas.microsoft.com/office/powerpoint/2010/main" val="20708206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nl-BE" dirty="0" err="1"/>
              <a:t>Priorité</a:t>
            </a:r>
            <a:r>
              <a:rPr lang="nl-BE" dirty="0"/>
              <a:t> et </a:t>
            </a:r>
            <a:r>
              <a:rPr lang="nl-BE" dirty="0" err="1"/>
              <a:t>actionnaire</a:t>
            </a:r>
            <a:endParaRPr lang="fr-BE" dirty="0"/>
          </a:p>
        </p:txBody>
      </p:sp>
      <p:sp>
        <p:nvSpPr>
          <p:cNvPr id="9" name="Espace réservé du contenu 8"/>
          <p:cNvSpPr>
            <a:spLocks noGrp="1"/>
          </p:cNvSpPr>
          <p:nvPr>
            <p:ph sz="half" idx="2"/>
          </p:nvPr>
        </p:nvSpPr>
        <p:spPr/>
        <p:txBody>
          <a:bodyPr/>
          <a:lstStyle/>
          <a:p>
            <a:r>
              <a:rPr lang="nl-BE" dirty="0" err="1"/>
              <a:t>Priorité</a:t>
            </a:r>
            <a:r>
              <a:rPr lang="nl-BE" dirty="0"/>
              <a:t> </a:t>
            </a:r>
            <a:r>
              <a:rPr lang="nl-BE" dirty="0" err="1"/>
              <a:t>absolue</a:t>
            </a:r>
            <a:r>
              <a:rPr lang="nl-BE" dirty="0"/>
              <a:t> </a:t>
            </a:r>
            <a:r>
              <a:rPr lang="nl-BE" dirty="0" err="1"/>
              <a:t>implique</a:t>
            </a:r>
            <a:r>
              <a:rPr lang="nl-BE" dirty="0"/>
              <a:t> en principe que </a:t>
            </a:r>
            <a:r>
              <a:rPr lang="nl-BE" dirty="0" err="1"/>
              <a:t>l’actionnaire</a:t>
            </a:r>
            <a:r>
              <a:rPr lang="nl-BE" dirty="0"/>
              <a:t> ne </a:t>
            </a:r>
            <a:r>
              <a:rPr lang="nl-BE" dirty="0" err="1"/>
              <a:t>conserve</a:t>
            </a:r>
            <a:r>
              <a:rPr lang="nl-BE" dirty="0"/>
              <a:t> pas </a:t>
            </a:r>
            <a:r>
              <a:rPr lang="nl-BE" dirty="0" err="1"/>
              <a:t>d’intérêt</a:t>
            </a:r>
            <a:r>
              <a:rPr lang="nl-BE" dirty="0"/>
              <a:t> </a:t>
            </a:r>
            <a:r>
              <a:rPr lang="nl-BE" dirty="0" err="1"/>
              <a:t>s’il</a:t>
            </a:r>
            <a:r>
              <a:rPr lang="nl-BE" dirty="0"/>
              <a:t> </a:t>
            </a:r>
            <a:r>
              <a:rPr lang="nl-BE" dirty="0" err="1"/>
              <a:t>n’est</a:t>
            </a:r>
            <a:r>
              <a:rPr lang="nl-BE" dirty="0"/>
              <a:t> pas dans la </a:t>
            </a:r>
            <a:r>
              <a:rPr lang="nl-BE" dirty="0" err="1"/>
              <a:t>valeur</a:t>
            </a:r>
            <a:r>
              <a:rPr lang="nl-BE" dirty="0"/>
              <a:t> </a:t>
            </a:r>
          </a:p>
          <a:p>
            <a:r>
              <a:rPr lang="nl-BE" dirty="0"/>
              <a:t>La </a:t>
            </a:r>
            <a:r>
              <a:rPr lang="nl-BE" dirty="0" err="1"/>
              <a:t>dilution</a:t>
            </a:r>
            <a:r>
              <a:rPr lang="nl-BE" dirty="0"/>
              <a:t> </a:t>
            </a:r>
            <a:r>
              <a:rPr lang="nl-BE" dirty="0" err="1"/>
              <a:t>pourrait</a:t>
            </a:r>
            <a:r>
              <a:rPr lang="nl-BE" dirty="0"/>
              <a:t> </a:t>
            </a:r>
            <a:r>
              <a:rPr lang="nl-BE" dirty="0" err="1"/>
              <a:t>être</a:t>
            </a:r>
            <a:r>
              <a:rPr lang="nl-BE" dirty="0"/>
              <a:t> </a:t>
            </a:r>
            <a:r>
              <a:rPr lang="nl-BE" dirty="0" err="1"/>
              <a:t>absolue</a:t>
            </a:r>
            <a:r>
              <a:rPr lang="nl-BE" dirty="0"/>
              <a:t> </a:t>
            </a:r>
          </a:p>
          <a:p>
            <a:r>
              <a:rPr lang="nl-BE" dirty="0" err="1"/>
              <a:t>Exception</a:t>
            </a:r>
            <a:r>
              <a:rPr lang="nl-BE" dirty="0"/>
              <a:t> individuelle : si nécessaire pour </a:t>
            </a:r>
            <a:r>
              <a:rPr lang="nl-BE" dirty="0" err="1"/>
              <a:t>l’objectif</a:t>
            </a:r>
            <a:r>
              <a:rPr lang="nl-BE" dirty="0"/>
              <a:t> du plan et si pas de </a:t>
            </a:r>
            <a:r>
              <a:rPr lang="nl-BE" dirty="0" err="1"/>
              <a:t>préjudice</a:t>
            </a:r>
            <a:r>
              <a:rPr lang="nl-BE" dirty="0"/>
              <a:t> </a:t>
            </a:r>
            <a:r>
              <a:rPr lang="nl-BE" dirty="0" err="1"/>
              <a:t>excessif</a:t>
            </a:r>
            <a:r>
              <a:rPr lang="nl-BE" dirty="0"/>
              <a:t> </a:t>
            </a:r>
            <a:endParaRPr lang="fr-BE" dirty="0"/>
          </a:p>
        </p:txBody>
      </p:sp>
      <p:sp>
        <p:nvSpPr>
          <p:cNvPr id="11" name="Espace réservé du contenu 10"/>
          <p:cNvSpPr>
            <a:spLocks noGrp="1"/>
          </p:cNvSpPr>
          <p:nvPr>
            <p:ph sz="quarter" idx="4"/>
          </p:nvPr>
        </p:nvSpPr>
        <p:spPr/>
        <p:txBody>
          <a:bodyPr/>
          <a:lstStyle/>
          <a:p>
            <a:r>
              <a:rPr lang="nl-BE" dirty="0" err="1"/>
              <a:t>Priorité</a:t>
            </a:r>
            <a:r>
              <a:rPr lang="nl-BE" dirty="0"/>
              <a:t> </a:t>
            </a:r>
            <a:r>
              <a:rPr lang="nl-BE" dirty="0" err="1"/>
              <a:t>absolue</a:t>
            </a:r>
            <a:r>
              <a:rPr lang="nl-BE" dirty="0"/>
              <a:t> </a:t>
            </a:r>
            <a:r>
              <a:rPr lang="nl-BE" dirty="0" err="1"/>
              <a:t>aménagée</a:t>
            </a:r>
            <a:r>
              <a:rPr lang="nl-BE" dirty="0"/>
              <a:t> </a:t>
            </a:r>
          </a:p>
          <a:p>
            <a:pPr lvl="1"/>
            <a:r>
              <a:rPr lang="nl-BE" dirty="0" err="1"/>
              <a:t>Valeur</a:t>
            </a:r>
            <a:r>
              <a:rPr lang="nl-BE" dirty="0"/>
              <a:t> de </a:t>
            </a:r>
            <a:r>
              <a:rPr lang="nl-BE" dirty="0" err="1"/>
              <a:t>réorganisation</a:t>
            </a:r>
            <a:r>
              <a:rPr lang="nl-BE" dirty="0"/>
              <a:t> </a:t>
            </a:r>
          </a:p>
          <a:p>
            <a:pPr lvl="1"/>
            <a:r>
              <a:rPr lang="nl-BE" dirty="0"/>
              <a:t>New money : </a:t>
            </a:r>
            <a:r>
              <a:rPr lang="nl-BE" dirty="0" err="1"/>
              <a:t>refinancement</a:t>
            </a:r>
            <a:r>
              <a:rPr lang="nl-BE" dirty="0"/>
              <a:t> </a:t>
            </a:r>
          </a:p>
          <a:p>
            <a:pPr lvl="1"/>
            <a:r>
              <a:rPr lang="nl-BE" dirty="0" err="1"/>
              <a:t>Maintien</a:t>
            </a:r>
            <a:r>
              <a:rPr lang="nl-BE" dirty="0"/>
              <a:t> dans </a:t>
            </a:r>
            <a:r>
              <a:rPr lang="nl-BE" dirty="0" err="1"/>
              <a:t>l’actionnariat</a:t>
            </a:r>
            <a:r>
              <a:rPr lang="nl-BE" dirty="0"/>
              <a:t> pour </a:t>
            </a:r>
            <a:r>
              <a:rPr lang="nl-BE" dirty="0" err="1"/>
              <a:t>un</a:t>
            </a:r>
            <a:r>
              <a:rPr lang="nl-BE" dirty="0"/>
              <a:t> </a:t>
            </a:r>
            <a:r>
              <a:rPr lang="nl-BE" dirty="0" err="1"/>
              <a:t>délai</a:t>
            </a:r>
            <a:r>
              <a:rPr lang="nl-BE" dirty="0"/>
              <a:t> </a:t>
            </a:r>
            <a:r>
              <a:rPr lang="nl-BE" dirty="0" err="1"/>
              <a:t>raisonnable</a:t>
            </a:r>
            <a:r>
              <a:rPr lang="nl-BE" dirty="0"/>
              <a:t> si </a:t>
            </a:r>
            <a:r>
              <a:rPr lang="nl-BE" dirty="0" err="1"/>
              <a:t>actionnaire</a:t>
            </a:r>
            <a:r>
              <a:rPr lang="nl-BE" dirty="0"/>
              <a:t> </a:t>
            </a:r>
            <a:r>
              <a:rPr lang="nl-BE" dirty="0" err="1"/>
              <a:t>crucial</a:t>
            </a:r>
            <a:endParaRPr lang="nl-BE" dirty="0"/>
          </a:p>
          <a:p>
            <a:pPr lvl="1"/>
            <a:r>
              <a:rPr lang="nl-BE" dirty="0"/>
              <a:t>Théorie de la new </a:t>
            </a:r>
            <a:r>
              <a:rPr lang="nl-BE" dirty="0" err="1"/>
              <a:t>value</a:t>
            </a:r>
            <a:r>
              <a:rPr lang="nl-BE" dirty="0"/>
              <a:t> </a:t>
            </a:r>
          </a:p>
          <a:p>
            <a:pPr lvl="1"/>
            <a:r>
              <a:rPr lang="nl-BE" dirty="0"/>
              <a:t>Théorie du gifting    </a:t>
            </a:r>
            <a:endParaRPr lang="fr-BE" dirty="0"/>
          </a:p>
        </p:txBody>
      </p:sp>
      <p:sp>
        <p:nvSpPr>
          <p:cNvPr id="8" name="Espace réservé du texte 7"/>
          <p:cNvSpPr>
            <a:spLocks noGrp="1"/>
          </p:cNvSpPr>
          <p:nvPr>
            <p:ph type="body" idx="1"/>
          </p:nvPr>
        </p:nvSpPr>
        <p:spPr/>
        <p:txBody>
          <a:bodyPr/>
          <a:lstStyle/>
          <a:p>
            <a:r>
              <a:rPr lang="nl-BE" dirty="0"/>
              <a:t>principes</a:t>
            </a:r>
            <a:endParaRPr lang="fr-BE" dirty="0"/>
          </a:p>
        </p:txBody>
      </p:sp>
      <p:sp>
        <p:nvSpPr>
          <p:cNvPr id="10" name="Espace réservé du texte 9"/>
          <p:cNvSpPr>
            <a:spLocks noGrp="1"/>
          </p:cNvSpPr>
          <p:nvPr>
            <p:ph type="body" sz="quarter" idx="3"/>
          </p:nvPr>
        </p:nvSpPr>
        <p:spPr/>
        <p:txBody>
          <a:bodyPr/>
          <a:lstStyle/>
          <a:p>
            <a:r>
              <a:rPr lang="nl-BE" dirty="0" err="1"/>
              <a:t>exceptions</a:t>
            </a:r>
            <a:endParaRPr lang="fr-BE" dirty="0"/>
          </a:p>
        </p:txBody>
      </p:sp>
    </p:spTree>
    <p:extLst>
      <p:ext uri="{BB962C8B-B14F-4D97-AF65-F5344CB8AC3E}">
        <p14:creationId xmlns:p14="http://schemas.microsoft.com/office/powerpoint/2010/main" val="238561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La référence Américaine </a:t>
            </a:r>
          </a:p>
        </p:txBody>
      </p:sp>
      <p:pic>
        <p:nvPicPr>
          <p:cNvPr id="5" name="Espace réservé du contenu 4"/>
          <p:cNvPicPr>
            <a:picLocks noGrp="1" noChangeAspect="1"/>
          </p:cNvPicPr>
          <p:nvPr>
            <p:ph sz="half" idx="2"/>
          </p:nvPr>
        </p:nvPicPr>
        <p:blipFill>
          <a:blip r:embed="rId3"/>
          <a:stretch>
            <a:fillRect/>
          </a:stretch>
        </p:blipFill>
        <p:spPr>
          <a:xfrm>
            <a:off x="548284" y="1412776"/>
            <a:ext cx="3554807" cy="4713387"/>
          </a:xfrm>
          <a:prstGeom prst="rect">
            <a:avLst/>
          </a:prstGeom>
        </p:spPr>
      </p:pic>
      <p:sp>
        <p:nvSpPr>
          <p:cNvPr id="8" name="Espace réservé du contenu 7"/>
          <p:cNvSpPr>
            <a:spLocks noGrp="1"/>
          </p:cNvSpPr>
          <p:nvPr>
            <p:ph sz="quarter" idx="4"/>
          </p:nvPr>
        </p:nvSpPr>
        <p:spPr>
          <a:xfrm>
            <a:off x="4399878" y="1484785"/>
            <a:ext cx="3657600" cy="4641378"/>
          </a:xfrm>
        </p:spPr>
        <p:txBody>
          <a:bodyPr>
            <a:noAutofit/>
          </a:bodyPr>
          <a:lstStyle/>
          <a:p>
            <a:r>
              <a:rPr lang="fr-BE" sz="1100" dirty="0"/>
              <a:t>La valeur en activité a une définition au contenu variable. La notion renvoie à une appréciation au cas par cas du juge . La Fair value est la valeur qui est disponible pour payer la dette dans un délai raisonnable en partant de l’idée que des acheteurs et des vendeurs existent, et fixée dans une négociation adaptée et normale à ce genre de transaction . </a:t>
            </a:r>
          </a:p>
          <a:p>
            <a:r>
              <a:rPr lang="fr-BE" sz="1100" dirty="0"/>
              <a:t>Le Code de la faillite américain, en laissant au juge la responsabilité d’appliquer ces principes généraux à chaque cas , lui donne « carte blanche », :(a) La valeur ne peut pas être inférieure à la valeur actuelle  notamment établie par la réévaluation de la valeur originaire des actifs ; La valeur doit assurer une équitable protection tant aux créanciers sécurisés que non-sécurisés , Le paiement qui n’est pas complet en raison d’une dépréciation économique  de l’actif qui ne peut être admise que si elle résulte d’une « évidence indubitable » de cette dépréciation et incapacité de payer la totalité ;  La balance entre les intérêts du créancier et du débiteur doit intervenir au cas par cas sur base des faits ; Le calcul de la valeur doit prendre en compte la capacité future du bénéfice . </a:t>
            </a:r>
          </a:p>
          <a:p>
            <a:endParaRPr lang="fr-BE" sz="1200" dirty="0"/>
          </a:p>
        </p:txBody>
      </p:sp>
      <p:sp>
        <p:nvSpPr>
          <p:cNvPr id="6" name="Espace réservé du texte 5"/>
          <p:cNvSpPr>
            <a:spLocks noGrp="1"/>
          </p:cNvSpPr>
          <p:nvPr>
            <p:ph type="body" idx="1"/>
          </p:nvPr>
        </p:nvSpPr>
        <p:spPr>
          <a:xfrm>
            <a:off x="445491" y="1124744"/>
            <a:ext cx="3657600" cy="322729"/>
          </a:xfrm>
        </p:spPr>
        <p:txBody>
          <a:bodyPr/>
          <a:lstStyle/>
          <a:p>
            <a:r>
              <a:rPr lang="nl-BE" dirty="0"/>
              <a:t>Le principe</a:t>
            </a:r>
            <a:endParaRPr lang="fr-BE" dirty="0"/>
          </a:p>
        </p:txBody>
      </p:sp>
      <p:sp>
        <p:nvSpPr>
          <p:cNvPr id="7" name="Espace réservé du texte 6"/>
          <p:cNvSpPr>
            <a:spLocks noGrp="1"/>
          </p:cNvSpPr>
          <p:nvPr>
            <p:ph type="body" sz="quarter" idx="3"/>
          </p:nvPr>
        </p:nvSpPr>
        <p:spPr>
          <a:xfrm>
            <a:off x="4276725" y="1124743"/>
            <a:ext cx="3657600" cy="322729"/>
          </a:xfrm>
        </p:spPr>
        <p:txBody>
          <a:bodyPr/>
          <a:lstStyle/>
          <a:p>
            <a:r>
              <a:rPr lang="nl-BE" dirty="0"/>
              <a:t>et </a:t>
            </a:r>
            <a:r>
              <a:rPr lang="nl-BE" dirty="0" err="1"/>
              <a:t>son</a:t>
            </a:r>
            <a:r>
              <a:rPr lang="nl-BE" dirty="0"/>
              <a:t> </a:t>
            </a:r>
            <a:r>
              <a:rPr lang="nl-BE" dirty="0" err="1"/>
              <a:t>application</a:t>
            </a:r>
            <a:endParaRPr lang="fr-BE" dirty="0"/>
          </a:p>
        </p:txBody>
      </p:sp>
    </p:spTree>
    <p:extLst>
      <p:ext uri="{BB962C8B-B14F-4D97-AF65-F5344CB8AC3E}">
        <p14:creationId xmlns:p14="http://schemas.microsoft.com/office/powerpoint/2010/main" val="2217803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Les </a:t>
            </a:r>
            <a:r>
              <a:rPr lang="nl-BE" dirty="0" err="1"/>
              <a:t>juges</a:t>
            </a:r>
            <a:r>
              <a:rPr lang="nl-BE" dirty="0"/>
              <a:t> </a:t>
            </a:r>
            <a:r>
              <a:rPr lang="nl-BE" dirty="0" err="1"/>
              <a:t>américains</a:t>
            </a:r>
            <a:r>
              <a:rPr lang="nl-BE" dirty="0"/>
              <a:t> </a:t>
            </a:r>
            <a:r>
              <a:rPr lang="nl-BE" dirty="0" err="1"/>
              <a:t>s’impliquent</a:t>
            </a:r>
            <a:r>
              <a:rPr lang="nl-BE" dirty="0"/>
              <a:t> </a:t>
            </a:r>
            <a:endParaRPr lang="fr-BE" dirty="0"/>
          </a:p>
        </p:txBody>
      </p:sp>
      <p:sp>
        <p:nvSpPr>
          <p:cNvPr id="3" name="Espace réservé du contenu 2"/>
          <p:cNvSpPr>
            <a:spLocks noGrp="1"/>
          </p:cNvSpPr>
          <p:nvPr>
            <p:ph sz="half" idx="1"/>
          </p:nvPr>
        </p:nvSpPr>
        <p:spPr>
          <a:xfrm>
            <a:off x="498518" y="1196752"/>
            <a:ext cx="7889906" cy="5256584"/>
          </a:xfrm>
        </p:spPr>
        <p:txBody>
          <a:bodyPr>
            <a:normAutofit fontScale="62500" lnSpcReduction="20000"/>
          </a:bodyPr>
          <a:lstStyle/>
          <a:p>
            <a:endParaRPr lang="fr-BE" dirty="0"/>
          </a:p>
          <a:p>
            <a:pPr>
              <a:spcBef>
                <a:spcPts val="600"/>
              </a:spcBef>
            </a:pPr>
            <a:r>
              <a:rPr lang="fr-BE" dirty="0"/>
              <a:t>Le juge américain part toujours de la méthode DCF comme base du raisonnement, valeur qu’il écartera, relativisera, amendera et comparera. </a:t>
            </a:r>
          </a:p>
          <a:p>
            <a:pPr lvl="1"/>
            <a:r>
              <a:rPr lang="fr-BE" dirty="0"/>
              <a:t>US Bank N.A. v </a:t>
            </a:r>
            <a:r>
              <a:rPr lang="fr-BE" dirty="0" err="1"/>
              <a:t>Verizon</a:t>
            </a:r>
            <a:r>
              <a:rPr lang="fr-BE" dirty="0"/>
              <a:t> </a:t>
            </a:r>
            <a:r>
              <a:rPr lang="fr-BE" dirty="0" err="1"/>
              <a:t>Comm</a:t>
            </a:r>
            <a:r>
              <a:rPr lang="fr-BE" dirty="0"/>
              <a:t>. Inc.  : le juge a écarté le DCF qui était significativement en-dessous des autres méthodes ;</a:t>
            </a:r>
          </a:p>
          <a:p>
            <a:pPr lvl="1">
              <a:spcBef>
                <a:spcPts val="1000"/>
              </a:spcBef>
            </a:pPr>
            <a:r>
              <a:rPr lang="fr-BE" dirty="0"/>
              <a:t>Mirant Corp.  : le juge a retenu la nécessaire subjectivité de l’évaluation initiale ;</a:t>
            </a:r>
          </a:p>
          <a:p>
            <a:pPr lvl="1">
              <a:spcBef>
                <a:spcPts val="1000"/>
              </a:spcBef>
            </a:pPr>
            <a:r>
              <a:rPr lang="fr-BE" dirty="0" err="1"/>
              <a:t>Exide</a:t>
            </a:r>
            <a:r>
              <a:rPr lang="fr-BE" dirty="0"/>
              <a:t> </a:t>
            </a:r>
            <a:r>
              <a:rPr lang="fr-BE" dirty="0" err="1"/>
              <a:t>Techs</a:t>
            </a:r>
            <a:r>
              <a:rPr lang="fr-BE" dirty="0"/>
              <a:t>  : le juge rejette la valeur de marché pour retenir la méthode des multiples et du DCF (le débiteur ayant retenu des décotes subjectives) ;</a:t>
            </a:r>
          </a:p>
          <a:p>
            <a:pPr lvl="1">
              <a:spcBef>
                <a:spcPts val="1000"/>
              </a:spcBef>
            </a:pPr>
            <a:r>
              <a:rPr lang="fr-BE" dirty="0"/>
              <a:t>VFB LLC  : le juge utilise le critère du prix que paierait l’acheteur plutôt que les estimations d’un ou plusieurs experts ;</a:t>
            </a:r>
          </a:p>
          <a:p>
            <a:pPr lvl="1">
              <a:spcBef>
                <a:spcPts val="1000"/>
              </a:spcBef>
            </a:pPr>
            <a:r>
              <a:rPr lang="fr-BE" dirty="0"/>
              <a:t>TOUSA  : le juge rejette les critiques des créanciers sur l’inefficience du marché de référence, rejette la méthode de capitalisation et prend le prix des actions, auquel elle ajoute le prix de la dette ; </a:t>
            </a:r>
          </a:p>
          <a:p>
            <a:pPr lvl="1">
              <a:spcBef>
                <a:spcPts val="1000"/>
              </a:spcBef>
            </a:pPr>
            <a:r>
              <a:rPr lang="fr-BE" dirty="0" err="1"/>
              <a:t>Nellson</a:t>
            </a:r>
            <a:r>
              <a:rPr lang="fr-BE" dirty="0"/>
              <a:t> </a:t>
            </a:r>
            <a:r>
              <a:rPr lang="fr-BE" dirty="0" err="1"/>
              <a:t>Neutraceutical</a:t>
            </a:r>
            <a:r>
              <a:rPr lang="fr-BE" dirty="0"/>
              <a:t>. Inc.  : rejette le DCF car les projections de cash-flow ont été, selon la Cour, manipulées et, se basant sur les expertises des créanciers, le juge fixe la valeur en ajustant sur base de décote spécifique au cas et au marché ;</a:t>
            </a:r>
          </a:p>
          <a:p>
            <a:pPr lvl="1">
              <a:spcBef>
                <a:spcPts val="1000"/>
              </a:spcBef>
            </a:pPr>
            <a:r>
              <a:rPr lang="fr-BE" dirty="0" err="1"/>
              <a:t>Chemtura</a:t>
            </a:r>
            <a:r>
              <a:rPr lang="fr-BE" dirty="0"/>
              <a:t> Corp.  : les experts proposent un DCF, le juge considérant que les projections financières étaient trop optimistes par rapport à l’économie du moment. Elle fonda son calcul sur ses propres prévisions moins optimistes ;</a:t>
            </a:r>
          </a:p>
          <a:p>
            <a:pPr lvl="1">
              <a:spcBef>
                <a:spcPts val="1000"/>
              </a:spcBef>
            </a:pPr>
            <a:r>
              <a:rPr lang="fr-BE" dirty="0" err="1"/>
              <a:t>Spansion</a:t>
            </a:r>
            <a:r>
              <a:rPr lang="fr-BE" dirty="0"/>
              <a:t>  : le juge examina les méthodes d’évaluation et reprit l’une des simulations en lien avec une classe de créanciers (les obligataires convertibles récalcitrants) en estimant « </a:t>
            </a:r>
            <a:r>
              <a:rPr lang="fr-BE" dirty="0" err="1"/>
              <a:t>Fairly</a:t>
            </a:r>
            <a:r>
              <a:rPr lang="fr-BE" dirty="0"/>
              <a:t> and </a:t>
            </a:r>
            <a:r>
              <a:rPr lang="fr-BE" dirty="0" err="1"/>
              <a:t>equitability</a:t>
            </a:r>
            <a:r>
              <a:rPr lang="fr-BE" dirty="0"/>
              <a:t> » ;</a:t>
            </a:r>
          </a:p>
          <a:p>
            <a:pPr lvl="1">
              <a:spcBef>
                <a:spcPts val="1000"/>
              </a:spcBef>
            </a:pPr>
            <a:r>
              <a:rPr lang="fr-BE" dirty="0"/>
              <a:t>ASARCO LLC  : le juge a retenu que le prix public des stocks (minerais) et le DCF étaient des indicateurs pertinents en relativisant la valeur de la bourse publique d’échange en raison des volumes échangés, et en la complétant par des comparables qu’elle vérifia par des tests de crédibilité ;</a:t>
            </a:r>
          </a:p>
          <a:p>
            <a:pPr lvl="1">
              <a:spcBef>
                <a:spcPts val="1000"/>
              </a:spcBef>
            </a:pPr>
            <a:r>
              <a:rPr lang="fr-BE" dirty="0"/>
              <a:t>DBSD  : le juge rejette le DCF car l’activité du débiteur était fondée sur de la technologie qui n’était pas assez en opération et qui nécessitait encore des investissements, de telle sorte que les cash-flows étaient ou pouvaient être négatifs les premières années. La Cour se basa sur deux transactions précédentes comparables pour fixer une valeur malgré l’incertitude du temps nécessaire à la rentabilisation.</a:t>
            </a:r>
          </a:p>
          <a:p>
            <a:endParaRPr lang="fr-BE" dirty="0"/>
          </a:p>
          <a:p>
            <a:endParaRPr lang="fr-BE" dirty="0"/>
          </a:p>
        </p:txBody>
      </p:sp>
    </p:spTree>
    <p:extLst>
      <p:ext uri="{BB962C8B-B14F-4D97-AF65-F5344CB8AC3E}">
        <p14:creationId xmlns:p14="http://schemas.microsoft.com/office/powerpoint/2010/main" val="1819356498"/>
      </p:ext>
    </p:extLst>
  </p:cSld>
  <p:clrMapOvr>
    <a:masterClrMapping/>
  </p:clrMapOvr>
  <p:extLst>
    <p:ext uri="{6950BFC3-D8DA-4A85-94F7-54DA5524770B}">
      <p188:commentRel xmlns:p188="http://schemas.microsoft.com/office/powerpoint/2018/8/main" xmlns="" r:id="rId3"/>
    </p:ext>
  </p:extLst>
</p:sld>
</file>

<file path=ppt/theme/theme1.xml><?xml version="1.0" encoding="utf-8"?>
<a:theme xmlns:a="http://schemas.openxmlformats.org/drawingml/2006/main" name="Avantage">
  <a:themeElements>
    <a:clrScheme name="A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vantage">
      <a:majorFont>
        <a:latin typeface="Rockwell"/>
        <a:ea typeface=""/>
        <a:cs typeface=""/>
        <a:font script="Jpan" typeface="ＭＳ ゴシック"/>
      </a:majorFont>
      <a:minorFont>
        <a:latin typeface="Rockwell"/>
        <a:ea typeface=""/>
        <a:cs typeface=""/>
        <a:font script="Jpan" typeface="ＭＳ ゴシック"/>
      </a:minorFont>
    </a:fontScheme>
    <a:fmtScheme name="A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themeOverride>
</file>

<file path=docProps/app.xml><?xml version="1.0" encoding="utf-8"?>
<Properties xmlns="http://schemas.openxmlformats.org/officeDocument/2006/extended-properties" xmlns:vt="http://schemas.openxmlformats.org/officeDocument/2006/docPropsVTypes">
  <Template/>
  <TotalTime>63</TotalTime>
  <Words>8779</Words>
  <Application>Microsoft Office PowerPoint</Application>
  <PresentationFormat>Affichage à l'écran (4:3)</PresentationFormat>
  <Paragraphs>576</Paragraphs>
  <Slides>76</Slides>
  <Notes>33</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76</vt:i4>
      </vt:variant>
    </vt:vector>
  </HeadingPairs>
  <TitlesOfParts>
    <vt:vector size="91" baseType="lpstr">
      <vt:lpstr>Arial</vt:lpstr>
      <vt:lpstr>ArialMT</vt:lpstr>
      <vt:lpstr>Calibri</vt:lpstr>
      <vt:lpstr>Calibri Light</vt:lpstr>
      <vt:lpstr>Courier New</vt:lpstr>
      <vt:lpstr>Georgia</vt:lpstr>
      <vt:lpstr>Open Sans</vt:lpstr>
      <vt:lpstr>Roboto</vt:lpstr>
      <vt:lpstr>Rockwell</vt:lpstr>
      <vt:lpstr>Symbol</vt:lpstr>
      <vt:lpstr>Tahoma</vt:lpstr>
      <vt:lpstr>Times New Roman</vt:lpstr>
      <vt:lpstr>Wingdings</vt:lpstr>
      <vt:lpstr>Avantage</vt:lpstr>
      <vt:lpstr>Conception personnalisée</vt:lpstr>
      <vt:lpstr> La valeur en insolvabilité   </vt:lpstr>
      <vt:lpstr>Le processus de valorisation</vt:lpstr>
      <vt:lpstr>Les redressements comptables</vt:lpstr>
      <vt:lpstr>La chirurgie esthétique comptable</vt:lpstr>
      <vt:lpstr> Valeur en activité </vt:lpstr>
      <vt:lpstr>Le DCF est de base </vt:lpstr>
      <vt:lpstr>C’est endémique à la directive </vt:lpstr>
      <vt:lpstr>La référence Américaine </vt:lpstr>
      <vt:lpstr>Les juges américains s’impliquent </vt:lpstr>
      <vt:lpstr>Le législateur Belge fait référence au DCF dans l’exposé des motifs</vt:lpstr>
      <vt:lpstr>L’IRE décrit le DCF  </vt:lpstr>
      <vt:lpstr>Le DCF n’est pas la seule méthode</vt:lpstr>
      <vt:lpstr>Mais c’est la méthode la plus reconnue</vt:lpstr>
      <vt:lpstr>Le DCF a ses biais      </vt:lpstr>
      <vt:lpstr>Il faut le combiner avec une approche multi-méthodes</vt:lpstr>
      <vt:lpstr>Pas une moyenne</vt:lpstr>
      <vt:lpstr>Mais une analyse</vt:lpstr>
      <vt:lpstr>Valorisation des actifs Immobilisés</vt:lpstr>
      <vt:lpstr>Apprendre a faire un DCF pour une entreprise en bonne santé </vt:lpstr>
      <vt:lpstr>Cash flow = plan financier </vt:lpstr>
      <vt:lpstr>Seuls les flux disponibles peuvent payer les créanciers</vt:lpstr>
      <vt:lpstr>Actualiser </vt:lpstr>
      <vt:lpstr>Calculer le taux</vt:lpstr>
      <vt:lpstr>Beta</vt:lpstr>
      <vt:lpstr>Calculer Beta</vt:lpstr>
      <vt:lpstr>Alpha</vt:lpstr>
      <vt:lpstr>Un calcul </vt:lpstr>
      <vt:lpstr>Quel taux choisir ?</vt:lpstr>
      <vt:lpstr>Test de sensitivité du WAAC  </vt:lpstr>
      <vt:lpstr>La somme des valeurs</vt:lpstr>
      <vt:lpstr>Apprendre à faire un DCF pour une entreprise en difficulté</vt:lpstr>
      <vt:lpstr>Prime de détresse : doctrine </vt:lpstr>
      <vt:lpstr>Prime de détresse : doctrine </vt:lpstr>
      <vt:lpstr>La prédiction de la défaillance </vt:lpstr>
      <vt:lpstr>L’indice de santé financière </vt:lpstr>
      <vt:lpstr>L’analyse des 40 cas </vt:lpstr>
      <vt:lpstr>Approche de l’exposition au risque </vt:lpstr>
      <vt:lpstr>L’alpha ( Prime de détresse) et le delevered Béta</vt:lpstr>
      <vt:lpstr>L’évaluation binomiale: le cas de l’hôtel</vt:lpstr>
      <vt:lpstr>L’évaluation Montecarlo : Cas 23</vt:lpstr>
      <vt:lpstr>Valeur d’une option ( Black &amp; Scholes)  </vt:lpstr>
      <vt:lpstr>Cas réel d’expertise  </vt:lpstr>
      <vt:lpstr>Cas réél</vt:lpstr>
      <vt:lpstr>Cas 39</vt:lpstr>
      <vt:lpstr>Cas 40 </vt:lpstr>
      <vt:lpstr>Exemples</vt:lpstr>
      <vt:lpstr>Prenons 4 exemples</vt:lpstr>
      <vt:lpstr>Exemple 1</vt:lpstr>
      <vt:lpstr>Exemple 2</vt:lpstr>
      <vt:lpstr>Exemple 3</vt:lpstr>
      <vt:lpstr>Exemple 1</vt:lpstr>
      <vt:lpstr>Exemple 1</vt:lpstr>
      <vt:lpstr>Exemple 2</vt:lpstr>
      <vt:lpstr>Exemple 2</vt:lpstr>
      <vt:lpstr>Exemple 3</vt:lpstr>
      <vt:lpstr>Exemple 4 : Pierre &amp; Vacances</vt:lpstr>
      <vt:lpstr>La méthode des multiples</vt:lpstr>
      <vt:lpstr>Présentation PowerPoint</vt:lpstr>
      <vt:lpstr>Sources</vt:lpstr>
      <vt:lpstr>La méthode sectorielle</vt:lpstr>
      <vt:lpstr>Exemple</vt:lpstr>
      <vt:lpstr>La méthode  sur actifs </vt:lpstr>
      <vt:lpstr>Valeur des actifs </vt:lpstr>
      <vt:lpstr> Valeur best interest </vt:lpstr>
      <vt:lpstr>Valeur de vente publique</vt:lpstr>
      <vt:lpstr>Etbalissement des scénarios</vt:lpstr>
      <vt:lpstr>Exemple 1 </vt:lpstr>
      <vt:lpstr>Exemple 2</vt:lpstr>
      <vt:lpstr>Exemple 3</vt:lpstr>
      <vt:lpstr> Valeur de réorganisation </vt:lpstr>
      <vt:lpstr>l’exposé des motifs</vt:lpstr>
      <vt:lpstr>Valeur de réorganisation </vt:lpstr>
      <vt:lpstr>Points clés </vt:lpstr>
      <vt:lpstr> Valeur d’échange </vt:lpstr>
      <vt:lpstr>Principe</vt:lpstr>
      <vt:lpstr>Priorité et actionnaire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faillite transnationale</dc:title>
  <dc:creator>Yves Brulard</dc:creator>
  <cp:lastModifiedBy>Yves Brulard / DBB DEFENSO</cp:lastModifiedBy>
  <cp:revision>449</cp:revision>
  <dcterms:created xsi:type="dcterms:W3CDTF">2014-12-23T09:35:47Z</dcterms:created>
  <dcterms:modified xsi:type="dcterms:W3CDTF">2023-03-18T15:07:41Z</dcterms:modified>
</cp:coreProperties>
</file>